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A"/>
    <a:srgbClr val="929396"/>
    <a:srgbClr val="CC2C44"/>
    <a:srgbClr val="FEBE10"/>
    <a:srgbClr val="622675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3781" autoAdjust="0"/>
  </p:normalViewPr>
  <p:slideViewPr>
    <p:cSldViewPr snapToGrid="0">
      <p:cViewPr varScale="1">
        <p:scale>
          <a:sx n="62" d="100"/>
          <a:sy n="62" d="100"/>
        </p:scale>
        <p:origin x="54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B3B92-A8BE-43D3-9357-E416FE5649AC}" type="doc">
      <dgm:prSet loTypeId="urn:microsoft.com/office/officeart/2005/8/layout/radial1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2EDAFA23-2DB4-410D-8AFC-C0AA026AA3CA}">
      <dgm:prSet phldrT="[Texte]" custT="1"/>
      <dgm:spPr>
        <a:solidFill>
          <a:srgbClr val="622675"/>
        </a:solidFill>
      </dgm:spPr>
      <dgm:t>
        <a:bodyPr/>
        <a:lstStyle/>
        <a:p>
          <a:r>
            <a:rPr lang="fr-FR" sz="3200" b="1" dirty="0">
              <a:solidFill>
                <a:schemeClr val="bg1"/>
              </a:solidFill>
            </a:rPr>
            <a:t>HCP</a:t>
          </a:r>
        </a:p>
      </dgm:t>
    </dgm:pt>
    <dgm:pt modelId="{E949EE09-B8DE-4099-A78D-1D2598D5EFBC}" type="parTrans" cxnId="{2E793DEA-0C9F-437C-8A5A-5EEF3301A3EB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70C7E965-5606-4026-8880-4BC49469AB12}" type="sibTrans" cxnId="{2E793DEA-0C9F-437C-8A5A-5EEF3301A3EB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261282C5-96B7-479E-A0D5-4C2109ED4670}">
      <dgm:prSet phldrT="[Texte]" custT="1"/>
      <dgm:spPr>
        <a:solidFill>
          <a:srgbClr val="009EDB"/>
        </a:solidFill>
      </dgm:spPr>
      <dgm:t>
        <a:bodyPr/>
        <a:lstStyle/>
        <a:p>
          <a:r>
            <a:rPr lang="fr-MA" sz="1600" b="1" noProof="0" dirty="0"/>
            <a:t>Départ.</a:t>
          </a:r>
        </a:p>
        <a:p>
          <a:r>
            <a:rPr lang="fr-MA" sz="1600" b="1" noProof="0" dirty="0"/>
            <a:t>Ministériels et institutions</a:t>
          </a:r>
        </a:p>
      </dgm:t>
    </dgm:pt>
    <dgm:pt modelId="{9ED30F56-4DB1-4F69-9FFC-83B169660D99}" type="parTrans" cxnId="{05B3D2CD-FD6F-4142-8351-CA2FC9F2A715}">
      <dgm:prSet custT="1"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E81F3584-E00A-4A25-B261-8C5BE300F377}" type="sibTrans" cxnId="{05B3D2CD-FD6F-4142-8351-CA2FC9F2A715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8D757885-6CA5-4F8E-8E15-24EAD8CF78E9}">
      <dgm:prSet phldrT="[Texte]" custT="1"/>
      <dgm:spPr>
        <a:solidFill>
          <a:srgbClr val="FF9966"/>
        </a:solidFill>
      </dgm:spPr>
      <dgm:t>
        <a:bodyPr/>
        <a:lstStyle/>
        <a:p>
          <a:r>
            <a:rPr lang="fr-FR" sz="1600" b="1" dirty="0"/>
            <a:t>Média</a:t>
          </a:r>
        </a:p>
      </dgm:t>
    </dgm:pt>
    <dgm:pt modelId="{2BFD8D94-6A07-4C4C-A371-8E43F45F49D0}" type="parTrans" cxnId="{03070605-9D6E-479C-A252-42D5A50ACF89}">
      <dgm:prSet custT="1"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A584E325-EE2E-499B-81B4-BAA248FEB0E4}" type="sibTrans" cxnId="{03070605-9D6E-479C-A252-42D5A50ACF89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1A867537-A93B-485D-ADDE-EB5AFADA632E}">
      <dgm:prSet phldrT="[Texte]" custT="1"/>
      <dgm:spPr>
        <a:solidFill>
          <a:srgbClr val="FEBE10"/>
        </a:solidFill>
      </dgm:spPr>
      <dgm:t>
        <a:bodyPr/>
        <a:lstStyle/>
        <a:p>
          <a:r>
            <a:rPr lang="fr-MA" sz="1600" b="1" dirty="0"/>
            <a:t>Monde Académique</a:t>
          </a:r>
          <a:endParaRPr lang="fr-FR" sz="1600" b="1" dirty="0"/>
        </a:p>
      </dgm:t>
    </dgm:pt>
    <dgm:pt modelId="{3D3C51D7-BC72-4525-B921-B5FE118F5188}" type="parTrans" cxnId="{38219379-EB33-4216-BAB6-C13EB7500E55}">
      <dgm:prSet custT="1"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8A262170-156F-4B23-9EA9-FBAE598F62C0}" type="sibTrans" cxnId="{38219379-EB33-4216-BAB6-C13EB7500E55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7C6DFC7C-6B11-4BC6-A8F2-216224F37405}">
      <dgm:prSet phldrT="[Texte]" custT="1"/>
      <dgm:spPr>
        <a:solidFill>
          <a:srgbClr val="F2652A"/>
        </a:solidFill>
      </dgm:spPr>
      <dgm:t>
        <a:bodyPr/>
        <a:lstStyle/>
        <a:p>
          <a:r>
            <a:rPr lang="fr-MA" sz="1600" b="1" dirty="0"/>
            <a:t>Société civile</a:t>
          </a:r>
          <a:endParaRPr lang="fr-FR" sz="1600" b="1" dirty="0"/>
        </a:p>
      </dgm:t>
    </dgm:pt>
    <dgm:pt modelId="{A3AF0140-A99F-4C7C-B99A-6C1B395A38F7}" type="parTrans" cxnId="{896C93D1-5220-4973-82F8-8E5E0C11642F}">
      <dgm:prSet custT="1"/>
      <dgm:spPr/>
      <dgm:t>
        <a:bodyPr/>
        <a:lstStyle/>
        <a:p>
          <a:endParaRPr lang="fr-FR" sz="1600"/>
        </a:p>
      </dgm:t>
    </dgm:pt>
    <dgm:pt modelId="{B258B7F8-9BA1-448D-924E-0E91BA2992A6}" type="sibTrans" cxnId="{896C93D1-5220-4973-82F8-8E5E0C11642F}">
      <dgm:prSet/>
      <dgm:spPr/>
      <dgm:t>
        <a:bodyPr/>
        <a:lstStyle/>
        <a:p>
          <a:endParaRPr lang="fr-FR" sz="1600"/>
        </a:p>
      </dgm:t>
    </dgm:pt>
    <dgm:pt modelId="{0FF811E2-40B6-4AF9-92BA-636F6D1C35F8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MA" sz="1600" b="1" dirty="0"/>
            <a:t>Secteur privé</a:t>
          </a:r>
          <a:endParaRPr lang="fr-FR" sz="1600" b="1" dirty="0"/>
        </a:p>
      </dgm:t>
    </dgm:pt>
    <dgm:pt modelId="{469B445B-659C-4AFD-91F9-1DEB067FA0E3}" type="parTrans" cxnId="{41062463-D722-48BD-9F7B-170B0B37CA74}">
      <dgm:prSet custT="1"/>
      <dgm:spPr/>
      <dgm:t>
        <a:bodyPr/>
        <a:lstStyle/>
        <a:p>
          <a:endParaRPr lang="fr-FR" sz="1600"/>
        </a:p>
      </dgm:t>
    </dgm:pt>
    <dgm:pt modelId="{63C76F72-A7BA-4A12-A6C7-742E20BA179C}" type="sibTrans" cxnId="{41062463-D722-48BD-9F7B-170B0B37CA74}">
      <dgm:prSet/>
      <dgm:spPr/>
      <dgm:t>
        <a:bodyPr/>
        <a:lstStyle/>
        <a:p>
          <a:endParaRPr lang="fr-FR" sz="1600"/>
        </a:p>
      </dgm:t>
    </dgm:pt>
    <dgm:pt modelId="{33742294-4B61-47E2-AFCD-52733DCC8C3C}">
      <dgm:prSet phldrT="[Texte]" custT="1"/>
      <dgm:spPr>
        <a:solidFill>
          <a:srgbClr val="CC2C44"/>
        </a:solidFill>
      </dgm:spPr>
      <dgm:t>
        <a:bodyPr/>
        <a:lstStyle/>
        <a:p>
          <a:r>
            <a:rPr lang="fr-FR" sz="1600" b="1" dirty="0"/>
            <a:t>Organisations internationales</a:t>
          </a:r>
        </a:p>
      </dgm:t>
    </dgm:pt>
    <dgm:pt modelId="{1599B0BF-7213-4A3C-A562-0A7ECEB2CC31}" type="sibTrans" cxnId="{D1E31C10-7AA9-481F-B7A3-13B1362F395C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F6FF4FEB-A28C-48C6-A521-B8B8DCFF4CD9}" type="parTrans" cxnId="{D1E31C10-7AA9-481F-B7A3-13B1362F395C}">
      <dgm:prSet custT="1"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A755E923-F090-4F24-A97D-443740D28D8C}" type="pres">
      <dgm:prSet presAssocID="{3F4B3B92-A8BE-43D3-9357-E416FE5649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10840D-D7F7-463E-819D-40DC2FFD8F52}" type="pres">
      <dgm:prSet presAssocID="{2EDAFA23-2DB4-410D-8AFC-C0AA026AA3CA}" presName="centerShape" presStyleLbl="node0" presStyleIdx="0" presStyleCnt="1" custScaleX="122410" custLinFactNeighborX="762" custLinFactNeighborY="33"/>
      <dgm:spPr/>
    </dgm:pt>
    <dgm:pt modelId="{18F44FD0-8FC9-4882-B80B-864D2AB53C35}" type="pres">
      <dgm:prSet presAssocID="{9ED30F56-4DB1-4F69-9FFC-83B169660D99}" presName="Name9" presStyleLbl="parChTrans1D2" presStyleIdx="0" presStyleCnt="6"/>
      <dgm:spPr/>
    </dgm:pt>
    <dgm:pt modelId="{D4A3B6C8-01E0-4F81-98F6-C64CF8B07002}" type="pres">
      <dgm:prSet presAssocID="{9ED30F56-4DB1-4F69-9FFC-83B169660D99}" presName="connTx" presStyleLbl="parChTrans1D2" presStyleIdx="0" presStyleCnt="6"/>
      <dgm:spPr/>
    </dgm:pt>
    <dgm:pt modelId="{37A1CE0F-1FCA-4E3A-8854-D15555152779}" type="pres">
      <dgm:prSet presAssocID="{261282C5-96B7-479E-A0D5-4C2109ED4670}" presName="node" presStyleLbl="node1" presStyleIdx="0" presStyleCnt="6" custScaleX="122410">
        <dgm:presLayoutVars>
          <dgm:bulletEnabled val="1"/>
        </dgm:presLayoutVars>
      </dgm:prSet>
      <dgm:spPr/>
    </dgm:pt>
    <dgm:pt modelId="{E863D389-AB3D-47E9-89E4-0C5728A5A8B7}" type="pres">
      <dgm:prSet presAssocID="{F6FF4FEB-A28C-48C6-A521-B8B8DCFF4CD9}" presName="Name9" presStyleLbl="parChTrans1D2" presStyleIdx="1" presStyleCnt="6"/>
      <dgm:spPr/>
    </dgm:pt>
    <dgm:pt modelId="{8596D80D-AD6D-48A7-9A57-FDEE776B9445}" type="pres">
      <dgm:prSet presAssocID="{F6FF4FEB-A28C-48C6-A521-B8B8DCFF4CD9}" presName="connTx" presStyleLbl="parChTrans1D2" presStyleIdx="1" presStyleCnt="6"/>
      <dgm:spPr/>
    </dgm:pt>
    <dgm:pt modelId="{D2A9A484-027C-46D5-9378-5967E6CCF922}" type="pres">
      <dgm:prSet presAssocID="{33742294-4B61-47E2-AFCD-52733DCC8C3C}" presName="node" presStyleLbl="node1" presStyleIdx="1" presStyleCnt="6" custScaleX="132124" custRadScaleRad="103420" custRadScaleInc="-386923">
        <dgm:presLayoutVars>
          <dgm:bulletEnabled val="1"/>
        </dgm:presLayoutVars>
      </dgm:prSet>
      <dgm:spPr/>
    </dgm:pt>
    <dgm:pt modelId="{F4043DDB-8720-4966-BB1D-E09B1984B51F}" type="pres">
      <dgm:prSet presAssocID="{A3AF0140-A99F-4C7C-B99A-6C1B395A38F7}" presName="Name9" presStyleLbl="parChTrans1D2" presStyleIdx="2" presStyleCnt="6"/>
      <dgm:spPr/>
    </dgm:pt>
    <dgm:pt modelId="{4D4434E6-B584-4CFF-9A26-B24D5F295A8E}" type="pres">
      <dgm:prSet presAssocID="{A3AF0140-A99F-4C7C-B99A-6C1B395A38F7}" presName="connTx" presStyleLbl="parChTrans1D2" presStyleIdx="2" presStyleCnt="6"/>
      <dgm:spPr/>
    </dgm:pt>
    <dgm:pt modelId="{15FABDAE-3DAB-447A-9806-A22EA4BE4F2A}" type="pres">
      <dgm:prSet presAssocID="{7C6DFC7C-6B11-4BC6-A8F2-216224F37405}" presName="node" presStyleLbl="node1" presStyleIdx="2" presStyleCnt="6" custScaleX="122410" custRadScaleRad="99950" custRadScaleInc="200762">
        <dgm:presLayoutVars>
          <dgm:bulletEnabled val="1"/>
        </dgm:presLayoutVars>
      </dgm:prSet>
      <dgm:spPr/>
    </dgm:pt>
    <dgm:pt modelId="{0BA91380-23FD-440C-A7D4-B61AE56DC605}" type="pres">
      <dgm:prSet presAssocID="{2BFD8D94-6A07-4C4C-A371-8E43F45F49D0}" presName="Name9" presStyleLbl="parChTrans1D2" presStyleIdx="3" presStyleCnt="6"/>
      <dgm:spPr/>
    </dgm:pt>
    <dgm:pt modelId="{1B8ECB39-1C84-45FD-86C0-92EA978D7DCA}" type="pres">
      <dgm:prSet presAssocID="{2BFD8D94-6A07-4C4C-A371-8E43F45F49D0}" presName="connTx" presStyleLbl="parChTrans1D2" presStyleIdx="3" presStyleCnt="6"/>
      <dgm:spPr/>
    </dgm:pt>
    <dgm:pt modelId="{6A8ABB63-01E6-40F9-9857-6643614B4F92}" type="pres">
      <dgm:prSet presAssocID="{8D757885-6CA5-4F8E-8E15-24EAD8CF78E9}" presName="node" presStyleLbl="node1" presStyleIdx="3" presStyleCnt="6" custScaleX="122410" custRadScaleRad="107403" custRadScaleInc="226525">
        <dgm:presLayoutVars>
          <dgm:bulletEnabled val="1"/>
        </dgm:presLayoutVars>
      </dgm:prSet>
      <dgm:spPr/>
    </dgm:pt>
    <dgm:pt modelId="{0C77C37E-865F-4452-8B82-79DB769034B2}" type="pres">
      <dgm:prSet presAssocID="{469B445B-659C-4AFD-91F9-1DEB067FA0E3}" presName="Name9" presStyleLbl="parChTrans1D2" presStyleIdx="4" presStyleCnt="6"/>
      <dgm:spPr/>
    </dgm:pt>
    <dgm:pt modelId="{852920C9-FB16-4977-94CF-8876C09E5F96}" type="pres">
      <dgm:prSet presAssocID="{469B445B-659C-4AFD-91F9-1DEB067FA0E3}" presName="connTx" presStyleLbl="parChTrans1D2" presStyleIdx="4" presStyleCnt="6"/>
      <dgm:spPr/>
    </dgm:pt>
    <dgm:pt modelId="{876E6D78-41DF-4C44-835B-6CC158AA402B}" type="pres">
      <dgm:prSet presAssocID="{0FF811E2-40B6-4AF9-92BA-636F6D1C35F8}" presName="node" presStyleLbl="node1" presStyleIdx="4" presStyleCnt="6" custScaleX="122410" custRadScaleRad="115578" custRadScaleInc="-396888">
        <dgm:presLayoutVars>
          <dgm:bulletEnabled val="1"/>
        </dgm:presLayoutVars>
      </dgm:prSet>
      <dgm:spPr/>
    </dgm:pt>
    <dgm:pt modelId="{18BBA8A9-AF21-42D3-BE37-4FAF80C42F35}" type="pres">
      <dgm:prSet presAssocID="{3D3C51D7-BC72-4525-B921-B5FE118F5188}" presName="Name9" presStyleLbl="parChTrans1D2" presStyleIdx="5" presStyleCnt="6"/>
      <dgm:spPr/>
    </dgm:pt>
    <dgm:pt modelId="{6824E65A-EC53-46EE-83BA-16F21FEE23E1}" type="pres">
      <dgm:prSet presAssocID="{3D3C51D7-BC72-4525-B921-B5FE118F5188}" presName="connTx" presStyleLbl="parChTrans1D2" presStyleIdx="5" presStyleCnt="6"/>
      <dgm:spPr/>
    </dgm:pt>
    <dgm:pt modelId="{75BDB5BC-F501-49A3-9903-EEB4C239C233}" type="pres">
      <dgm:prSet presAssocID="{1A867537-A93B-485D-ADDE-EB5AFADA632E}" presName="node" presStyleLbl="node1" presStyleIdx="5" presStyleCnt="6" custScaleX="122410" custRadScaleRad="115386" custRadScaleInc="397420">
        <dgm:presLayoutVars>
          <dgm:bulletEnabled val="1"/>
        </dgm:presLayoutVars>
      </dgm:prSet>
      <dgm:spPr/>
    </dgm:pt>
  </dgm:ptLst>
  <dgm:cxnLst>
    <dgm:cxn modelId="{03070605-9D6E-479C-A252-42D5A50ACF89}" srcId="{2EDAFA23-2DB4-410D-8AFC-C0AA026AA3CA}" destId="{8D757885-6CA5-4F8E-8E15-24EAD8CF78E9}" srcOrd="3" destOrd="0" parTransId="{2BFD8D94-6A07-4C4C-A371-8E43F45F49D0}" sibTransId="{A584E325-EE2E-499B-81B4-BAA248FEB0E4}"/>
    <dgm:cxn modelId="{FCC35209-759D-4D24-8637-7C2CB4287890}" type="presOf" srcId="{9ED30F56-4DB1-4F69-9FFC-83B169660D99}" destId="{D4A3B6C8-01E0-4F81-98F6-C64CF8B07002}" srcOrd="1" destOrd="0" presId="urn:microsoft.com/office/officeart/2005/8/layout/radial1"/>
    <dgm:cxn modelId="{D1E31C10-7AA9-481F-B7A3-13B1362F395C}" srcId="{2EDAFA23-2DB4-410D-8AFC-C0AA026AA3CA}" destId="{33742294-4B61-47E2-AFCD-52733DCC8C3C}" srcOrd="1" destOrd="0" parTransId="{F6FF4FEB-A28C-48C6-A521-B8B8DCFF4CD9}" sibTransId="{1599B0BF-7213-4A3C-A562-0A7ECEB2CC31}"/>
    <dgm:cxn modelId="{D7301C1F-13B7-48FC-BD7A-CB958D050CB7}" type="presOf" srcId="{469B445B-659C-4AFD-91F9-1DEB067FA0E3}" destId="{852920C9-FB16-4977-94CF-8876C09E5F96}" srcOrd="1" destOrd="0" presId="urn:microsoft.com/office/officeart/2005/8/layout/radial1"/>
    <dgm:cxn modelId="{BF365324-8439-49DD-A056-6539CC28F304}" type="presOf" srcId="{0FF811E2-40B6-4AF9-92BA-636F6D1C35F8}" destId="{876E6D78-41DF-4C44-835B-6CC158AA402B}" srcOrd="0" destOrd="0" presId="urn:microsoft.com/office/officeart/2005/8/layout/radial1"/>
    <dgm:cxn modelId="{06F5C527-794A-4C30-9443-0CBD87338B60}" type="presOf" srcId="{3F4B3B92-A8BE-43D3-9357-E416FE5649AC}" destId="{A755E923-F090-4F24-A97D-443740D28D8C}" srcOrd="0" destOrd="0" presId="urn:microsoft.com/office/officeart/2005/8/layout/radial1"/>
    <dgm:cxn modelId="{2B60E12E-C77C-43C8-BE0A-EDD95E4D9B43}" type="presOf" srcId="{9ED30F56-4DB1-4F69-9FFC-83B169660D99}" destId="{18F44FD0-8FC9-4882-B80B-864D2AB53C35}" srcOrd="0" destOrd="0" presId="urn:microsoft.com/office/officeart/2005/8/layout/radial1"/>
    <dgm:cxn modelId="{3F697531-C0F1-4A2D-AAC3-922826C05ED6}" type="presOf" srcId="{F6FF4FEB-A28C-48C6-A521-B8B8DCFF4CD9}" destId="{E863D389-AB3D-47E9-89E4-0C5728A5A8B7}" srcOrd="0" destOrd="0" presId="urn:microsoft.com/office/officeart/2005/8/layout/radial1"/>
    <dgm:cxn modelId="{E6AD9632-D24D-46C2-981E-F2C0988B926F}" type="presOf" srcId="{1A867537-A93B-485D-ADDE-EB5AFADA632E}" destId="{75BDB5BC-F501-49A3-9903-EEB4C239C233}" srcOrd="0" destOrd="0" presId="urn:microsoft.com/office/officeart/2005/8/layout/radial1"/>
    <dgm:cxn modelId="{87174E36-183C-45AF-984C-D60A504A3AD3}" type="presOf" srcId="{261282C5-96B7-479E-A0D5-4C2109ED4670}" destId="{37A1CE0F-1FCA-4E3A-8854-D15555152779}" srcOrd="0" destOrd="0" presId="urn:microsoft.com/office/officeart/2005/8/layout/radial1"/>
    <dgm:cxn modelId="{41062463-D722-48BD-9F7B-170B0B37CA74}" srcId="{2EDAFA23-2DB4-410D-8AFC-C0AA026AA3CA}" destId="{0FF811E2-40B6-4AF9-92BA-636F6D1C35F8}" srcOrd="4" destOrd="0" parTransId="{469B445B-659C-4AFD-91F9-1DEB067FA0E3}" sibTransId="{63C76F72-A7BA-4A12-A6C7-742E20BA179C}"/>
    <dgm:cxn modelId="{B4755143-85F2-42D5-AC6A-0FF3B3DCB5EA}" type="presOf" srcId="{2BFD8D94-6A07-4C4C-A371-8E43F45F49D0}" destId="{0BA91380-23FD-440C-A7D4-B61AE56DC605}" srcOrd="0" destOrd="0" presId="urn:microsoft.com/office/officeart/2005/8/layout/radial1"/>
    <dgm:cxn modelId="{E94E6265-1AB9-4AFE-B47D-611764899EC1}" type="presOf" srcId="{33742294-4B61-47E2-AFCD-52733DCC8C3C}" destId="{D2A9A484-027C-46D5-9378-5967E6CCF922}" srcOrd="0" destOrd="0" presId="urn:microsoft.com/office/officeart/2005/8/layout/radial1"/>
    <dgm:cxn modelId="{AE6AA674-88F2-4FD1-AB71-0EC109B7F1DF}" type="presOf" srcId="{3D3C51D7-BC72-4525-B921-B5FE118F5188}" destId="{6824E65A-EC53-46EE-83BA-16F21FEE23E1}" srcOrd="1" destOrd="0" presId="urn:microsoft.com/office/officeart/2005/8/layout/radial1"/>
    <dgm:cxn modelId="{38219379-EB33-4216-BAB6-C13EB7500E55}" srcId="{2EDAFA23-2DB4-410D-8AFC-C0AA026AA3CA}" destId="{1A867537-A93B-485D-ADDE-EB5AFADA632E}" srcOrd="5" destOrd="0" parTransId="{3D3C51D7-BC72-4525-B921-B5FE118F5188}" sibTransId="{8A262170-156F-4B23-9EA9-FBAE598F62C0}"/>
    <dgm:cxn modelId="{81C06884-7431-40D3-B32A-0A2C449CA54F}" type="presOf" srcId="{469B445B-659C-4AFD-91F9-1DEB067FA0E3}" destId="{0C77C37E-865F-4452-8B82-79DB769034B2}" srcOrd="0" destOrd="0" presId="urn:microsoft.com/office/officeart/2005/8/layout/radial1"/>
    <dgm:cxn modelId="{F8F54C8D-BFDC-4631-AEB6-37B88FA38C97}" type="presOf" srcId="{2BFD8D94-6A07-4C4C-A371-8E43F45F49D0}" destId="{1B8ECB39-1C84-45FD-86C0-92EA978D7DCA}" srcOrd="1" destOrd="0" presId="urn:microsoft.com/office/officeart/2005/8/layout/radial1"/>
    <dgm:cxn modelId="{B96AC8AF-F931-464A-8E09-03FD6B6681BF}" type="presOf" srcId="{7C6DFC7C-6B11-4BC6-A8F2-216224F37405}" destId="{15FABDAE-3DAB-447A-9806-A22EA4BE4F2A}" srcOrd="0" destOrd="0" presId="urn:microsoft.com/office/officeart/2005/8/layout/radial1"/>
    <dgm:cxn modelId="{C1C4ACC2-9B44-4655-BF9F-970B47EAA930}" type="presOf" srcId="{3D3C51D7-BC72-4525-B921-B5FE118F5188}" destId="{18BBA8A9-AF21-42D3-BE37-4FAF80C42F35}" srcOrd="0" destOrd="0" presId="urn:microsoft.com/office/officeart/2005/8/layout/radial1"/>
    <dgm:cxn modelId="{05B3D2CD-FD6F-4142-8351-CA2FC9F2A715}" srcId="{2EDAFA23-2DB4-410D-8AFC-C0AA026AA3CA}" destId="{261282C5-96B7-479E-A0D5-4C2109ED4670}" srcOrd="0" destOrd="0" parTransId="{9ED30F56-4DB1-4F69-9FFC-83B169660D99}" sibTransId="{E81F3584-E00A-4A25-B261-8C5BE300F377}"/>
    <dgm:cxn modelId="{896C93D1-5220-4973-82F8-8E5E0C11642F}" srcId="{2EDAFA23-2DB4-410D-8AFC-C0AA026AA3CA}" destId="{7C6DFC7C-6B11-4BC6-A8F2-216224F37405}" srcOrd="2" destOrd="0" parTransId="{A3AF0140-A99F-4C7C-B99A-6C1B395A38F7}" sibTransId="{B258B7F8-9BA1-448D-924E-0E91BA2992A6}"/>
    <dgm:cxn modelId="{D2451CD9-6EA0-4E8B-94CA-D52C8CAF36CA}" type="presOf" srcId="{2EDAFA23-2DB4-410D-8AFC-C0AA026AA3CA}" destId="{4210840D-D7F7-463E-819D-40DC2FFD8F52}" srcOrd="0" destOrd="0" presId="urn:microsoft.com/office/officeart/2005/8/layout/radial1"/>
    <dgm:cxn modelId="{2BC875E6-82B7-454B-92AE-0DA2471F6550}" type="presOf" srcId="{8D757885-6CA5-4F8E-8E15-24EAD8CF78E9}" destId="{6A8ABB63-01E6-40F9-9857-6643614B4F92}" srcOrd="0" destOrd="0" presId="urn:microsoft.com/office/officeart/2005/8/layout/radial1"/>
    <dgm:cxn modelId="{2E793DEA-0C9F-437C-8A5A-5EEF3301A3EB}" srcId="{3F4B3B92-A8BE-43D3-9357-E416FE5649AC}" destId="{2EDAFA23-2DB4-410D-8AFC-C0AA026AA3CA}" srcOrd="0" destOrd="0" parTransId="{E949EE09-B8DE-4099-A78D-1D2598D5EFBC}" sibTransId="{70C7E965-5606-4026-8880-4BC49469AB12}"/>
    <dgm:cxn modelId="{0F2F8AEE-5784-4200-B935-A3C57E64E6FE}" type="presOf" srcId="{F6FF4FEB-A28C-48C6-A521-B8B8DCFF4CD9}" destId="{8596D80D-AD6D-48A7-9A57-FDEE776B9445}" srcOrd="1" destOrd="0" presId="urn:microsoft.com/office/officeart/2005/8/layout/radial1"/>
    <dgm:cxn modelId="{6DA087F5-56B7-48F4-BEB3-7C60B04F2C86}" type="presOf" srcId="{A3AF0140-A99F-4C7C-B99A-6C1B395A38F7}" destId="{4D4434E6-B584-4CFF-9A26-B24D5F295A8E}" srcOrd="1" destOrd="0" presId="urn:microsoft.com/office/officeart/2005/8/layout/radial1"/>
    <dgm:cxn modelId="{319FE6FB-6192-4563-B116-ACB846D36245}" type="presOf" srcId="{A3AF0140-A99F-4C7C-B99A-6C1B395A38F7}" destId="{F4043DDB-8720-4966-BB1D-E09B1984B51F}" srcOrd="0" destOrd="0" presId="urn:microsoft.com/office/officeart/2005/8/layout/radial1"/>
    <dgm:cxn modelId="{F44BDFB6-A0CF-4207-B690-C685E1981122}" type="presParOf" srcId="{A755E923-F090-4F24-A97D-443740D28D8C}" destId="{4210840D-D7F7-463E-819D-40DC2FFD8F52}" srcOrd="0" destOrd="0" presId="urn:microsoft.com/office/officeart/2005/8/layout/radial1"/>
    <dgm:cxn modelId="{804A877A-EE60-426F-A122-760F926B1BC7}" type="presParOf" srcId="{A755E923-F090-4F24-A97D-443740D28D8C}" destId="{18F44FD0-8FC9-4882-B80B-864D2AB53C35}" srcOrd="1" destOrd="0" presId="urn:microsoft.com/office/officeart/2005/8/layout/radial1"/>
    <dgm:cxn modelId="{5EBD5E7F-F0E8-42B1-B088-4C46F4FF0681}" type="presParOf" srcId="{18F44FD0-8FC9-4882-B80B-864D2AB53C35}" destId="{D4A3B6C8-01E0-4F81-98F6-C64CF8B07002}" srcOrd="0" destOrd="0" presId="urn:microsoft.com/office/officeart/2005/8/layout/radial1"/>
    <dgm:cxn modelId="{5CFF4254-560C-4E3A-9F49-DAC3B187E077}" type="presParOf" srcId="{A755E923-F090-4F24-A97D-443740D28D8C}" destId="{37A1CE0F-1FCA-4E3A-8854-D15555152779}" srcOrd="2" destOrd="0" presId="urn:microsoft.com/office/officeart/2005/8/layout/radial1"/>
    <dgm:cxn modelId="{0D00A4FC-2D4D-49ED-8074-02295C017859}" type="presParOf" srcId="{A755E923-F090-4F24-A97D-443740D28D8C}" destId="{E863D389-AB3D-47E9-89E4-0C5728A5A8B7}" srcOrd="3" destOrd="0" presId="urn:microsoft.com/office/officeart/2005/8/layout/radial1"/>
    <dgm:cxn modelId="{72DD0BA2-8C92-4ED9-91D3-D7DA7F9F41F4}" type="presParOf" srcId="{E863D389-AB3D-47E9-89E4-0C5728A5A8B7}" destId="{8596D80D-AD6D-48A7-9A57-FDEE776B9445}" srcOrd="0" destOrd="0" presId="urn:microsoft.com/office/officeart/2005/8/layout/radial1"/>
    <dgm:cxn modelId="{70C78F9F-E061-4651-BD18-EA24CFF38399}" type="presParOf" srcId="{A755E923-F090-4F24-A97D-443740D28D8C}" destId="{D2A9A484-027C-46D5-9378-5967E6CCF922}" srcOrd="4" destOrd="0" presId="urn:microsoft.com/office/officeart/2005/8/layout/radial1"/>
    <dgm:cxn modelId="{21A02A50-D02E-48D3-B4E2-5262FDBABEF0}" type="presParOf" srcId="{A755E923-F090-4F24-A97D-443740D28D8C}" destId="{F4043DDB-8720-4966-BB1D-E09B1984B51F}" srcOrd="5" destOrd="0" presId="urn:microsoft.com/office/officeart/2005/8/layout/radial1"/>
    <dgm:cxn modelId="{6CCD0691-0118-4C59-8C83-7F2F09D6F1F3}" type="presParOf" srcId="{F4043DDB-8720-4966-BB1D-E09B1984B51F}" destId="{4D4434E6-B584-4CFF-9A26-B24D5F295A8E}" srcOrd="0" destOrd="0" presId="urn:microsoft.com/office/officeart/2005/8/layout/radial1"/>
    <dgm:cxn modelId="{57498506-AFA0-4412-8E70-F9673E6D410E}" type="presParOf" srcId="{A755E923-F090-4F24-A97D-443740D28D8C}" destId="{15FABDAE-3DAB-447A-9806-A22EA4BE4F2A}" srcOrd="6" destOrd="0" presId="urn:microsoft.com/office/officeart/2005/8/layout/radial1"/>
    <dgm:cxn modelId="{2CB8570B-37D9-4FBE-ACB6-635EEBDF266C}" type="presParOf" srcId="{A755E923-F090-4F24-A97D-443740D28D8C}" destId="{0BA91380-23FD-440C-A7D4-B61AE56DC605}" srcOrd="7" destOrd="0" presId="urn:microsoft.com/office/officeart/2005/8/layout/radial1"/>
    <dgm:cxn modelId="{00C8444B-8018-470A-99F1-7FC5EC44AF71}" type="presParOf" srcId="{0BA91380-23FD-440C-A7D4-B61AE56DC605}" destId="{1B8ECB39-1C84-45FD-86C0-92EA978D7DCA}" srcOrd="0" destOrd="0" presId="urn:microsoft.com/office/officeart/2005/8/layout/radial1"/>
    <dgm:cxn modelId="{6D385932-64E8-4EC7-A70D-1F7430C225E8}" type="presParOf" srcId="{A755E923-F090-4F24-A97D-443740D28D8C}" destId="{6A8ABB63-01E6-40F9-9857-6643614B4F92}" srcOrd="8" destOrd="0" presId="urn:microsoft.com/office/officeart/2005/8/layout/radial1"/>
    <dgm:cxn modelId="{0A514D6B-B235-4BA1-88E5-1A3F369EE9ED}" type="presParOf" srcId="{A755E923-F090-4F24-A97D-443740D28D8C}" destId="{0C77C37E-865F-4452-8B82-79DB769034B2}" srcOrd="9" destOrd="0" presId="urn:microsoft.com/office/officeart/2005/8/layout/radial1"/>
    <dgm:cxn modelId="{286E9E15-ABFD-4B1E-883B-CEDD6A3114E4}" type="presParOf" srcId="{0C77C37E-865F-4452-8B82-79DB769034B2}" destId="{852920C9-FB16-4977-94CF-8876C09E5F96}" srcOrd="0" destOrd="0" presId="urn:microsoft.com/office/officeart/2005/8/layout/radial1"/>
    <dgm:cxn modelId="{F38000CB-ED6A-4536-B368-6B194A2B890C}" type="presParOf" srcId="{A755E923-F090-4F24-A97D-443740D28D8C}" destId="{876E6D78-41DF-4C44-835B-6CC158AA402B}" srcOrd="10" destOrd="0" presId="urn:microsoft.com/office/officeart/2005/8/layout/radial1"/>
    <dgm:cxn modelId="{DB68AF5F-7BE8-4552-94F1-B70C631FEE0F}" type="presParOf" srcId="{A755E923-F090-4F24-A97D-443740D28D8C}" destId="{18BBA8A9-AF21-42D3-BE37-4FAF80C42F35}" srcOrd="11" destOrd="0" presId="urn:microsoft.com/office/officeart/2005/8/layout/radial1"/>
    <dgm:cxn modelId="{2667441A-E2A8-48FE-9A98-30C732285DD0}" type="presParOf" srcId="{18BBA8A9-AF21-42D3-BE37-4FAF80C42F35}" destId="{6824E65A-EC53-46EE-83BA-16F21FEE23E1}" srcOrd="0" destOrd="0" presId="urn:microsoft.com/office/officeart/2005/8/layout/radial1"/>
    <dgm:cxn modelId="{BCC66050-649C-40C2-9151-A49FC5937FDB}" type="presParOf" srcId="{A755E923-F090-4F24-A97D-443740D28D8C}" destId="{75BDB5BC-F501-49A3-9903-EEB4C239C23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E25F9-5DA4-AE4C-B093-1DFB3B37917B}" type="doc">
      <dgm:prSet loTypeId="urn:microsoft.com/office/officeart/2005/8/layout/arrow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fr-MA"/>
        </a:p>
      </dgm:t>
    </dgm:pt>
    <dgm:pt modelId="{43752D39-A8FF-7F4E-88B4-D4A9749E0981}">
      <dgm:prSet phldrT="[Texte]" custT="1"/>
      <dgm:spPr/>
      <dgm:t>
        <a:bodyPr/>
        <a:lstStyle/>
        <a:p>
          <a:r>
            <a:rPr lang="fr-FR" sz="1600" b="1" dirty="0">
              <a:solidFill>
                <a:srgbClr val="F2652A"/>
              </a:solidFill>
            </a:rPr>
            <a:t>Marrakech </a:t>
          </a:r>
        </a:p>
        <a:p>
          <a:r>
            <a:rPr lang="fr-FR" sz="1600" b="1" dirty="0"/>
            <a:t>Plan d’action de la statistique</a:t>
          </a:r>
        </a:p>
        <a:p>
          <a:r>
            <a:rPr lang="fr-FR" sz="1600" b="1" dirty="0"/>
            <a:t>2004</a:t>
          </a:r>
        </a:p>
        <a:p>
          <a:r>
            <a:rPr lang="fr-FR" sz="1600" b="1" dirty="0">
              <a:solidFill>
                <a:srgbClr val="929396"/>
              </a:solidFill>
            </a:rPr>
            <a:t>- SNDS</a:t>
          </a:r>
        </a:p>
        <a:p>
          <a:endParaRPr lang="fr-FR" sz="1600" b="1" dirty="0"/>
        </a:p>
      </dgm:t>
    </dgm:pt>
    <dgm:pt modelId="{6DFB29E8-ABC9-EC44-9D72-E5108F90B65E}" type="parTrans" cxnId="{39695F09-CA72-6147-A817-C34D91106500}">
      <dgm:prSet/>
      <dgm:spPr/>
      <dgm:t>
        <a:bodyPr/>
        <a:lstStyle/>
        <a:p>
          <a:endParaRPr lang="fr-FR"/>
        </a:p>
      </dgm:t>
    </dgm:pt>
    <dgm:pt modelId="{4C7C6FFF-27D0-304C-AD3E-A59FDAD75493}" type="sibTrans" cxnId="{39695F09-CA72-6147-A817-C34D91106500}">
      <dgm:prSet/>
      <dgm:spPr/>
      <dgm:t>
        <a:bodyPr/>
        <a:lstStyle/>
        <a:p>
          <a:endParaRPr lang="fr-FR"/>
        </a:p>
      </dgm:t>
    </dgm:pt>
    <dgm:pt modelId="{60291858-CE61-674D-BA06-A21D82620228}">
      <dgm:prSet phldrT="[Texte]" custT="1"/>
      <dgm:spPr/>
      <dgm:t>
        <a:bodyPr/>
        <a:lstStyle/>
        <a:p>
          <a:r>
            <a:rPr lang="fr-FR" sz="2000" b="1" dirty="0">
              <a:solidFill>
                <a:srgbClr val="F2652A"/>
              </a:solidFill>
            </a:rPr>
            <a:t>Busan</a:t>
          </a:r>
          <a:r>
            <a:rPr lang="fr-FR" sz="1800" b="1" dirty="0">
              <a:solidFill>
                <a:srgbClr val="F2652A"/>
              </a:solidFill>
            </a:rPr>
            <a:t> </a:t>
          </a:r>
        </a:p>
        <a:p>
          <a:r>
            <a:rPr lang="fr-FR" sz="1600" b="1" dirty="0"/>
            <a:t>Plan d’action de la statistique</a:t>
          </a:r>
        </a:p>
        <a:p>
          <a:r>
            <a:rPr lang="fr-FR" sz="1800" b="1" dirty="0"/>
            <a:t>2011</a:t>
          </a:r>
        </a:p>
        <a:p>
          <a:r>
            <a:rPr lang="fr-FR" sz="1800" b="1" dirty="0">
              <a:solidFill>
                <a:srgbClr val="929396"/>
              </a:solidFill>
            </a:rPr>
            <a:t>- Accès libre</a:t>
          </a:r>
          <a:endParaRPr lang="fr-FR" sz="1600" b="1" dirty="0">
            <a:solidFill>
              <a:srgbClr val="929396"/>
            </a:solidFill>
          </a:endParaRPr>
        </a:p>
        <a:p>
          <a:r>
            <a:rPr lang="fr-FR" sz="1600" b="1" dirty="0">
              <a:solidFill>
                <a:srgbClr val="929396"/>
              </a:solidFill>
            </a:rPr>
            <a:t>- Politique basée sur les évidences</a:t>
          </a:r>
        </a:p>
        <a:p>
          <a:r>
            <a:rPr lang="fr-FR" sz="1600" b="1" dirty="0">
              <a:solidFill>
                <a:srgbClr val="929396"/>
              </a:solidFill>
            </a:rPr>
            <a:t>- Mobilisation des ressources</a:t>
          </a:r>
        </a:p>
      </dgm:t>
    </dgm:pt>
    <dgm:pt modelId="{09EDC4A2-ACC0-2547-82D0-013372F37D12}" type="parTrans" cxnId="{30771353-8D67-E04A-9295-6D5633AAE349}">
      <dgm:prSet/>
      <dgm:spPr/>
      <dgm:t>
        <a:bodyPr/>
        <a:lstStyle/>
        <a:p>
          <a:endParaRPr lang="fr-FR"/>
        </a:p>
      </dgm:t>
    </dgm:pt>
    <dgm:pt modelId="{8F4A4C5C-77C4-DA4E-BE50-9CC4120A0D3A}" type="sibTrans" cxnId="{30771353-8D67-E04A-9295-6D5633AAE349}">
      <dgm:prSet/>
      <dgm:spPr/>
      <dgm:t>
        <a:bodyPr/>
        <a:lstStyle/>
        <a:p>
          <a:endParaRPr lang="fr-FR"/>
        </a:p>
      </dgm:t>
    </dgm:pt>
    <dgm:pt modelId="{D5288C47-523E-8A4C-85EA-E451E684CB12}">
      <dgm:prSet phldrT="[Texte]" custT="1"/>
      <dgm:spPr/>
      <dgm:t>
        <a:bodyPr/>
        <a:lstStyle/>
        <a:p>
          <a:r>
            <a:rPr lang="fr-FR" sz="2000" b="1" dirty="0">
              <a:solidFill>
                <a:srgbClr val="F2652A"/>
              </a:solidFill>
            </a:rPr>
            <a:t>Cape </a:t>
          </a:r>
          <a:r>
            <a:rPr lang="fr-FR" sz="2000" b="1" dirty="0" err="1">
              <a:solidFill>
                <a:srgbClr val="F2652A"/>
              </a:solidFill>
            </a:rPr>
            <a:t>Town</a:t>
          </a:r>
          <a:r>
            <a:rPr lang="fr-FR" sz="2000" b="1" dirty="0">
              <a:solidFill>
                <a:srgbClr val="F2652A"/>
              </a:solidFill>
            </a:rPr>
            <a:t> </a:t>
          </a:r>
        </a:p>
        <a:p>
          <a:r>
            <a:rPr lang="fr-FR" sz="1600" b="1" dirty="0"/>
            <a:t>Plan d’action global des données de développement durable </a:t>
          </a:r>
        </a:p>
        <a:p>
          <a:r>
            <a:rPr lang="fr-FR" sz="1800" b="1" dirty="0"/>
            <a:t>2017</a:t>
          </a:r>
        </a:p>
        <a:p>
          <a:r>
            <a:rPr lang="fr-FR" sz="1800" b="1" dirty="0">
              <a:solidFill>
                <a:srgbClr val="929396"/>
              </a:solidFill>
            </a:rPr>
            <a:t>- Modernisation</a:t>
          </a:r>
        </a:p>
        <a:p>
          <a:r>
            <a:rPr lang="fr-FR" sz="1800" b="1" dirty="0">
              <a:solidFill>
                <a:srgbClr val="929396"/>
              </a:solidFill>
            </a:rPr>
            <a:t>- Partenariat</a:t>
          </a:r>
        </a:p>
      </dgm:t>
    </dgm:pt>
    <dgm:pt modelId="{75A3E442-E77B-1A40-8B09-25A6DD3E4DD2}" type="parTrans" cxnId="{EE750650-F730-7B4B-AAE5-AB1FCC4A7431}">
      <dgm:prSet/>
      <dgm:spPr/>
      <dgm:t>
        <a:bodyPr/>
        <a:lstStyle/>
        <a:p>
          <a:endParaRPr lang="fr-FR"/>
        </a:p>
      </dgm:t>
    </dgm:pt>
    <dgm:pt modelId="{BF6E3C82-0B24-0549-B254-770F953F8EDC}" type="sibTrans" cxnId="{EE750650-F730-7B4B-AAE5-AB1FCC4A7431}">
      <dgm:prSet/>
      <dgm:spPr/>
      <dgm:t>
        <a:bodyPr/>
        <a:lstStyle/>
        <a:p>
          <a:endParaRPr lang="fr-FR"/>
        </a:p>
      </dgm:t>
    </dgm:pt>
    <dgm:pt modelId="{854D63FF-B865-3E4B-A07E-D4D572214FE6}" type="pres">
      <dgm:prSet presAssocID="{5CBE25F9-5DA4-AE4C-B093-1DFB3B37917B}" presName="arrowDiagram" presStyleCnt="0">
        <dgm:presLayoutVars>
          <dgm:chMax val="5"/>
          <dgm:dir/>
          <dgm:resizeHandles val="exact"/>
        </dgm:presLayoutVars>
      </dgm:prSet>
      <dgm:spPr/>
    </dgm:pt>
    <dgm:pt modelId="{6A6EC614-EB76-1949-AF0F-1A659B405B62}" type="pres">
      <dgm:prSet presAssocID="{5CBE25F9-5DA4-AE4C-B093-1DFB3B37917B}" presName="arrow" presStyleLbl="bgShp" presStyleIdx="0" presStyleCnt="1" custScaleX="138798"/>
      <dgm:spPr/>
    </dgm:pt>
    <dgm:pt modelId="{BC577D7F-496A-440B-BA6C-3A85B220E611}" type="pres">
      <dgm:prSet presAssocID="{5CBE25F9-5DA4-AE4C-B093-1DFB3B37917B}" presName="arrowDiagram3" presStyleCnt="0"/>
      <dgm:spPr/>
    </dgm:pt>
    <dgm:pt modelId="{B5EF1DEF-A8D8-434F-BF5F-A90AAC0412FE}" type="pres">
      <dgm:prSet presAssocID="{43752D39-A8FF-7F4E-88B4-D4A9749E0981}" presName="bullet3a" presStyleLbl="node1" presStyleIdx="0" presStyleCnt="3" custLinFactX="-49159" custLinFactY="-100000" custLinFactNeighborX="-100000" custLinFactNeighborY="-101298"/>
      <dgm:spPr/>
    </dgm:pt>
    <dgm:pt modelId="{591126C7-F51F-4EA7-9944-1AFB3DACA746}" type="pres">
      <dgm:prSet presAssocID="{43752D39-A8FF-7F4E-88B4-D4A9749E0981}" presName="textBox3a" presStyleLbl="revTx" presStyleIdx="0" presStyleCnt="3" custScaleX="94418" custLinFactNeighborX="-16644" custLinFactNeighborY="-13911">
        <dgm:presLayoutVars>
          <dgm:bulletEnabled val="1"/>
        </dgm:presLayoutVars>
      </dgm:prSet>
      <dgm:spPr/>
    </dgm:pt>
    <dgm:pt modelId="{92850E93-78F0-4A05-BC34-E3ECDD781E00}" type="pres">
      <dgm:prSet presAssocID="{60291858-CE61-674D-BA06-A21D82620228}" presName="bullet3b" presStyleLbl="node1" presStyleIdx="1" presStyleCnt="3"/>
      <dgm:spPr/>
    </dgm:pt>
    <dgm:pt modelId="{97205410-7866-4447-86C6-D97D5D8222D2}" type="pres">
      <dgm:prSet presAssocID="{60291858-CE61-674D-BA06-A21D82620228}" presName="textBox3b" presStyleLbl="revTx" presStyleIdx="1" presStyleCnt="3" custScaleX="184953" custScaleY="83530" custLinFactNeighborX="41711" custLinFactNeighborY="2042">
        <dgm:presLayoutVars>
          <dgm:bulletEnabled val="1"/>
        </dgm:presLayoutVars>
      </dgm:prSet>
      <dgm:spPr/>
    </dgm:pt>
    <dgm:pt modelId="{759D2F35-5A2B-4D7A-810A-F4E57102FAE4}" type="pres">
      <dgm:prSet presAssocID="{D5288C47-523E-8A4C-85EA-E451E684CB12}" presName="bullet3c" presStyleLbl="node1" presStyleIdx="2" presStyleCnt="3" custLinFactX="100000" custLinFactNeighborX="182392" custLinFactNeighborY="3723"/>
      <dgm:spPr/>
    </dgm:pt>
    <dgm:pt modelId="{D3B62859-FE01-438B-8344-351F0B200A59}" type="pres">
      <dgm:prSet presAssocID="{D5288C47-523E-8A4C-85EA-E451E684CB12}" presName="textBox3c" presStyleLbl="revTx" presStyleIdx="2" presStyleCnt="3" custScaleX="186193" custScaleY="63163" custLinFactX="12501" custLinFactNeighborX="100000" custLinFactNeighborY="-4564">
        <dgm:presLayoutVars>
          <dgm:bulletEnabled val="1"/>
        </dgm:presLayoutVars>
      </dgm:prSet>
      <dgm:spPr/>
    </dgm:pt>
  </dgm:ptLst>
  <dgm:cxnLst>
    <dgm:cxn modelId="{39695F09-CA72-6147-A817-C34D91106500}" srcId="{5CBE25F9-5DA4-AE4C-B093-1DFB3B37917B}" destId="{43752D39-A8FF-7F4E-88B4-D4A9749E0981}" srcOrd="0" destOrd="0" parTransId="{6DFB29E8-ABC9-EC44-9D72-E5108F90B65E}" sibTransId="{4C7C6FFF-27D0-304C-AD3E-A59FDAD75493}"/>
    <dgm:cxn modelId="{EE750650-F730-7B4B-AAE5-AB1FCC4A7431}" srcId="{5CBE25F9-5DA4-AE4C-B093-1DFB3B37917B}" destId="{D5288C47-523E-8A4C-85EA-E451E684CB12}" srcOrd="2" destOrd="0" parTransId="{75A3E442-E77B-1A40-8B09-25A6DD3E4DD2}" sibTransId="{BF6E3C82-0B24-0549-B254-770F953F8EDC}"/>
    <dgm:cxn modelId="{8D189F51-E657-4B07-B532-13086731B95C}" type="presOf" srcId="{D5288C47-523E-8A4C-85EA-E451E684CB12}" destId="{D3B62859-FE01-438B-8344-351F0B200A59}" srcOrd="0" destOrd="0" presId="urn:microsoft.com/office/officeart/2005/8/layout/arrow2"/>
    <dgm:cxn modelId="{30771353-8D67-E04A-9295-6D5633AAE349}" srcId="{5CBE25F9-5DA4-AE4C-B093-1DFB3B37917B}" destId="{60291858-CE61-674D-BA06-A21D82620228}" srcOrd="1" destOrd="0" parTransId="{09EDC4A2-ACC0-2547-82D0-013372F37D12}" sibTransId="{8F4A4C5C-77C4-DA4E-BE50-9CC4120A0D3A}"/>
    <dgm:cxn modelId="{85CD1493-36F3-45F1-B19B-F3A75AB4E038}" type="presOf" srcId="{5CBE25F9-5DA4-AE4C-B093-1DFB3B37917B}" destId="{854D63FF-B865-3E4B-A07E-D4D572214FE6}" srcOrd="0" destOrd="0" presId="urn:microsoft.com/office/officeart/2005/8/layout/arrow2"/>
    <dgm:cxn modelId="{4A7CC098-FA6E-4623-9E7E-4C107DF66574}" type="presOf" srcId="{43752D39-A8FF-7F4E-88B4-D4A9749E0981}" destId="{591126C7-F51F-4EA7-9944-1AFB3DACA746}" srcOrd="0" destOrd="0" presId="urn:microsoft.com/office/officeart/2005/8/layout/arrow2"/>
    <dgm:cxn modelId="{F501FFF6-E6F0-49B3-BF8C-BFD4A233500F}" type="presOf" srcId="{60291858-CE61-674D-BA06-A21D82620228}" destId="{97205410-7866-4447-86C6-D97D5D8222D2}" srcOrd="0" destOrd="0" presId="urn:microsoft.com/office/officeart/2005/8/layout/arrow2"/>
    <dgm:cxn modelId="{A2523DF8-8AA8-4656-90DD-578843C76AC8}" type="presParOf" srcId="{854D63FF-B865-3E4B-A07E-D4D572214FE6}" destId="{6A6EC614-EB76-1949-AF0F-1A659B405B62}" srcOrd="0" destOrd="0" presId="urn:microsoft.com/office/officeart/2005/8/layout/arrow2"/>
    <dgm:cxn modelId="{2017873A-8816-41E2-8C2F-8D75B82B8CA1}" type="presParOf" srcId="{854D63FF-B865-3E4B-A07E-D4D572214FE6}" destId="{BC577D7F-496A-440B-BA6C-3A85B220E611}" srcOrd="1" destOrd="0" presId="urn:microsoft.com/office/officeart/2005/8/layout/arrow2"/>
    <dgm:cxn modelId="{916886C2-9F59-4CA0-9A9E-FFBB388BAA5C}" type="presParOf" srcId="{BC577D7F-496A-440B-BA6C-3A85B220E611}" destId="{B5EF1DEF-A8D8-434F-BF5F-A90AAC0412FE}" srcOrd="0" destOrd="0" presId="urn:microsoft.com/office/officeart/2005/8/layout/arrow2"/>
    <dgm:cxn modelId="{1AA846E7-8FEC-457F-8204-5EF1904CDDA1}" type="presParOf" srcId="{BC577D7F-496A-440B-BA6C-3A85B220E611}" destId="{591126C7-F51F-4EA7-9944-1AFB3DACA746}" srcOrd="1" destOrd="0" presId="urn:microsoft.com/office/officeart/2005/8/layout/arrow2"/>
    <dgm:cxn modelId="{BBFB3972-B58C-4A01-A033-F2348E359856}" type="presParOf" srcId="{BC577D7F-496A-440B-BA6C-3A85B220E611}" destId="{92850E93-78F0-4A05-BC34-E3ECDD781E00}" srcOrd="2" destOrd="0" presId="urn:microsoft.com/office/officeart/2005/8/layout/arrow2"/>
    <dgm:cxn modelId="{03AAE397-6846-4CD2-9BDF-F48674BA8555}" type="presParOf" srcId="{BC577D7F-496A-440B-BA6C-3A85B220E611}" destId="{97205410-7866-4447-86C6-D97D5D8222D2}" srcOrd="3" destOrd="0" presId="urn:microsoft.com/office/officeart/2005/8/layout/arrow2"/>
    <dgm:cxn modelId="{F302A4AE-A80E-4170-93D4-79CC2054CC51}" type="presParOf" srcId="{BC577D7F-496A-440B-BA6C-3A85B220E611}" destId="{759D2F35-5A2B-4D7A-810A-F4E57102FAE4}" srcOrd="4" destOrd="0" presId="urn:microsoft.com/office/officeart/2005/8/layout/arrow2"/>
    <dgm:cxn modelId="{64DC2037-C83B-4FFA-A7A1-734DC94CA8D5}" type="presParOf" srcId="{BC577D7F-496A-440B-BA6C-3A85B220E611}" destId="{D3B62859-FE01-438B-8344-351F0B200A5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840D-D7F7-463E-819D-40DC2FFD8F52}">
      <dsp:nvSpPr>
        <dsp:cNvPr id="0" name=""/>
        <dsp:cNvSpPr/>
      </dsp:nvSpPr>
      <dsp:spPr>
        <a:xfrm>
          <a:off x="3487297" y="1830680"/>
          <a:ext cx="1703275" cy="1391451"/>
        </a:xfrm>
        <a:prstGeom prst="ellipse">
          <a:avLst/>
        </a:prstGeom>
        <a:solidFill>
          <a:srgbClr val="6226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bg1"/>
              </a:solidFill>
            </a:rPr>
            <a:t>HCP</a:t>
          </a:r>
        </a:p>
      </dsp:txBody>
      <dsp:txXfrm>
        <a:off x="3736736" y="2034453"/>
        <a:ext cx="1204397" cy="983905"/>
      </dsp:txXfrm>
    </dsp:sp>
    <dsp:sp modelId="{18F44FD0-8FC9-4882-B80B-864D2AB53C35}">
      <dsp:nvSpPr>
        <dsp:cNvPr id="0" name=""/>
        <dsp:cNvSpPr/>
      </dsp:nvSpPr>
      <dsp:spPr>
        <a:xfrm rot="16147647">
          <a:off x="4114758" y="1605969"/>
          <a:ext cx="420756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420756" y="1441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chemeClr val="tx1"/>
            </a:solidFill>
          </a:endParaRPr>
        </a:p>
      </dsp:txBody>
      <dsp:txXfrm rot="10800000">
        <a:off x="4314617" y="1609860"/>
        <a:ext cx="21037" cy="21037"/>
      </dsp:txXfrm>
    </dsp:sp>
    <dsp:sp modelId="{37A1CE0F-1FCA-4E3A-8854-D15555152779}">
      <dsp:nvSpPr>
        <dsp:cNvPr id="0" name=""/>
        <dsp:cNvSpPr/>
      </dsp:nvSpPr>
      <dsp:spPr>
        <a:xfrm>
          <a:off x="3459700" y="18628"/>
          <a:ext cx="1703275" cy="1391451"/>
        </a:xfrm>
        <a:prstGeom prst="ellipse">
          <a:avLst/>
        </a:prstGeom>
        <a:solidFill>
          <a:srgbClr val="009E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600" b="1" kern="1200" noProof="0" dirty="0"/>
            <a:t>Départ.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600" b="1" kern="1200" noProof="0" dirty="0"/>
            <a:t>Ministériels et institutions</a:t>
          </a:r>
        </a:p>
      </dsp:txBody>
      <dsp:txXfrm>
        <a:off x="3709139" y="222401"/>
        <a:ext cx="1204397" cy="983905"/>
      </dsp:txXfrm>
    </dsp:sp>
    <dsp:sp modelId="{E863D389-AB3D-47E9-89E4-0C5728A5A8B7}">
      <dsp:nvSpPr>
        <dsp:cNvPr id="0" name=""/>
        <dsp:cNvSpPr/>
      </dsp:nvSpPr>
      <dsp:spPr>
        <a:xfrm rot="12809264">
          <a:off x="3426754" y="1998825"/>
          <a:ext cx="273010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273010" y="1441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chemeClr val="tx1"/>
            </a:solidFill>
          </a:endParaRPr>
        </a:p>
      </dsp:txBody>
      <dsp:txXfrm rot="10800000">
        <a:off x="3556434" y="2006410"/>
        <a:ext cx="13650" cy="13650"/>
      </dsp:txXfrm>
    </dsp:sp>
    <dsp:sp modelId="{D2A9A484-027C-46D5-9378-5967E6CCF922}">
      <dsp:nvSpPr>
        <dsp:cNvPr id="0" name=""/>
        <dsp:cNvSpPr/>
      </dsp:nvSpPr>
      <dsp:spPr>
        <a:xfrm>
          <a:off x="1838101" y="784320"/>
          <a:ext cx="1838440" cy="1391451"/>
        </a:xfrm>
        <a:prstGeom prst="ellipse">
          <a:avLst/>
        </a:prstGeom>
        <a:solidFill>
          <a:srgbClr val="CC2C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Organisations internationales</a:t>
          </a:r>
        </a:p>
      </dsp:txBody>
      <dsp:txXfrm>
        <a:off x="2107334" y="988093"/>
        <a:ext cx="1299974" cy="983905"/>
      </dsp:txXfrm>
    </dsp:sp>
    <dsp:sp modelId="{F4043DDB-8720-4966-BB1D-E09B1984B51F}">
      <dsp:nvSpPr>
        <dsp:cNvPr id="0" name=""/>
        <dsp:cNvSpPr/>
      </dsp:nvSpPr>
      <dsp:spPr>
        <a:xfrm rot="5466169">
          <a:off x="4112756" y="3416365"/>
          <a:ext cx="417539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417539" y="1441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4311087" y="3420337"/>
        <a:ext cx="20876" cy="20876"/>
      </dsp:txXfrm>
    </dsp:sp>
    <dsp:sp modelId="{15FABDAE-3DAB-447A-9806-A22EA4BE4F2A}">
      <dsp:nvSpPr>
        <dsp:cNvPr id="0" name=""/>
        <dsp:cNvSpPr/>
      </dsp:nvSpPr>
      <dsp:spPr>
        <a:xfrm>
          <a:off x="3452479" y="3639421"/>
          <a:ext cx="1703275" cy="1391451"/>
        </a:xfrm>
        <a:prstGeom prst="ellipse">
          <a:avLst/>
        </a:prstGeom>
        <a:solidFill>
          <a:srgbClr val="F265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600" b="1" kern="1200" dirty="0"/>
            <a:t>Société civile</a:t>
          </a:r>
          <a:endParaRPr lang="fr-FR" sz="1600" b="1" kern="1200" dirty="0"/>
        </a:p>
      </dsp:txBody>
      <dsp:txXfrm>
        <a:off x="3701918" y="3843194"/>
        <a:ext cx="1204397" cy="983905"/>
      </dsp:txXfrm>
    </dsp:sp>
    <dsp:sp modelId="{0BA91380-23FD-440C-A7D4-B61AE56DC605}">
      <dsp:nvSpPr>
        <dsp:cNvPr id="0" name=""/>
        <dsp:cNvSpPr/>
      </dsp:nvSpPr>
      <dsp:spPr>
        <a:xfrm rot="9497456">
          <a:off x="3262725" y="2876355"/>
          <a:ext cx="322069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322069" y="1441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chemeClr val="tx1"/>
            </a:solidFill>
          </a:endParaRPr>
        </a:p>
      </dsp:txBody>
      <dsp:txXfrm rot="10800000">
        <a:off x="3415709" y="2882713"/>
        <a:ext cx="16103" cy="16103"/>
      </dsp:txXfrm>
    </dsp:sp>
    <dsp:sp modelId="{6A8ABB63-01E6-40F9-9857-6643614B4F92}">
      <dsp:nvSpPr>
        <dsp:cNvPr id="0" name=""/>
        <dsp:cNvSpPr/>
      </dsp:nvSpPr>
      <dsp:spPr>
        <a:xfrm>
          <a:off x="1656948" y="2559399"/>
          <a:ext cx="1703275" cy="1391451"/>
        </a:xfrm>
        <a:prstGeom prst="ellipse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Média</a:t>
          </a:r>
        </a:p>
      </dsp:txBody>
      <dsp:txXfrm>
        <a:off x="1906387" y="2763172"/>
        <a:ext cx="1204397" cy="983905"/>
      </dsp:txXfrm>
    </dsp:sp>
    <dsp:sp modelId="{0C77C37E-865F-4452-8B82-79DB769034B2}">
      <dsp:nvSpPr>
        <dsp:cNvPr id="0" name=""/>
        <dsp:cNvSpPr/>
      </dsp:nvSpPr>
      <dsp:spPr>
        <a:xfrm rot="1877887">
          <a:off x="4987971" y="3049332"/>
          <a:ext cx="469587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469587" y="1441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211026" y="3052003"/>
        <a:ext cx="23479" cy="23479"/>
      </dsp:txXfrm>
    </dsp:sp>
    <dsp:sp modelId="{876E6D78-41DF-4C44-835B-6CC158AA402B}">
      <dsp:nvSpPr>
        <dsp:cNvPr id="0" name=""/>
        <dsp:cNvSpPr/>
      </dsp:nvSpPr>
      <dsp:spPr>
        <a:xfrm>
          <a:off x="5254958" y="2905354"/>
          <a:ext cx="1703275" cy="139145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600" b="1" kern="1200" dirty="0"/>
            <a:t>Secteur privé</a:t>
          </a:r>
          <a:endParaRPr lang="fr-FR" sz="1600" b="1" kern="1200" dirty="0"/>
        </a:p>
      </dsp:txBody>
      <dsp:txXfrm>
        <a:off x="5504397" y="3109127"/>
        <a:ext cx="1204397" cy="983905"/>
      </dsp:txXfrm>
    </dsp:sp>
    <dsp:sp modelId="{18BBA8A9-AF21-42D3-BE37-4FAF80C42F35}">
      <dsp:nvSpPr>
        <dsp:cNvPr id="0" name=""/>
        <dsp:cNvSpPr/>
      </dsp:nvSpPr>
      <dsp:spPr>
        <a:xfrm rot="19728361">
          <a:off x="4989394" y="1976854"/>
          <a:ext cx="466744" cy="28820"/>
        </a:xfrm>
        <a:custGeom>
          <a:avLst/>
          <a:gdLst/>
          <a:ahLst/>
          <a:cxnLst/>
          <a:rect l="0" t="0" r="0" b="0"/>
          <a:pathLst>
            <a:path>
              <a:moveTo>
                <a:pt x="0" y="14410"/>
              </a:moveTo>
              <a:lnTo>
                <a:pt x="466744" y="1441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chemeClr val="tx1"/>
            </a:solidFill>
          </a:endParaRPr>
        </a:p>
      </dsp:txBody>
      <dsp:txXfrm>
        <a:off x="5211098" y="1979596"/>
        <a:ext cx="23337" cy="23337"/>
      </dsp:txXfrm>
    </dsp:sp>
    <dsp:sp modelId="{75BDB5BC-F501-49A3-9903-EEB4C239C233}">
      <dsp:nvSpPr>
        <dsp:cNvPr id="0" name=""/>
        <dsp:cNvSpPr/>
      </dsp:nvSpPr>
      <dsp:spPr>
        <a:xfrm>
          <a:off x="5254960" y="760398"/>
          <a:ext cx="1703275" cy="1391451"/>
        </a:xfrm>
        <a:prstGeom prst="ellipse">
          <a:avLst/>
        </a:prstGeom>
        <a:solidFill>
          <a:srgbClr val="FEBE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600" b="1" kern="1200" dirty="0"/>
            <a:t>Monde Académique</a:t>
          </a:r>
          <a:endParaRPr lang="fr-FR" sz="1600" b="1" kern="1200" dirty="0"/>
        </a:p>
      </dsp:txBody>
      <dsp:txXfrm>
        <a:off x="5504399" y="964171"/>
        <a:ext cx="1204397" cy="983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EC614-EB76-1949-AF0F-1A659B405B62}">
      <dsp:nvSpPr>
        <dsp:cNvPr id="0" name=""/>
        <dsp:cNvSpPr/>
      </dsp:nvSpPr>
      <dsp:spPr>
        <a:xfrm>
          <a:off x="2704762" y="0"/>
          <a:ext cx="9208099" cy="414635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F1DEF-A8D8-434F-BF5F-A90AAC0412FE}">
      <dsp:nvSpPr>
        <dsp:cNvPr id="0" name=""/>
        <dsp:cNvSpPr/>
      </dsp:nvSpPr>
      <dsp:spPr>
        <a:xfrm>
          <a:off x="4576983" y="2514600"/>
          <a:ext cx="172488" cy="1724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126C7-F51F-4EA7-9944-1AFB3DACA746}">
      <dsp:nvSpPr>
        <dsp:cNvPr id="0" name=""/>
        <dsp:cNvSpPr/>
      </dsp:nvSpPr>
      <dsp:spPr>
        <a:xfrm>
          <a:off x="4706375" y="2781365"/>
          <a:ext cx="1459477" cy="119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9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2652A"/>
              </a:solidFill>
            </a:rPr>
            <a:t>Marrakech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Plan d’action de la statistique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2004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929396"/>
              </a:solidFill>
            </a:rPr>
            <a:t>- SNDS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4706375" y="2781365"/>
        <a:ext cx="1459477" cy="1198297"/>
      </dsp:txXfrm>
    </dsp:sp>
    <dsp:sp modelId="{92850E93-78F0-4A05-BC34-E3ECDD781E00}">
      <dsp:nvSpPr>
        <dsp:cNvPr id="0" name=""/>
        <dsp:cNvSpPr/>
      </dsp:nvSpPr>
      <dsp:spPr>
        <a:xfrm>
          <a:off x="6356808" y="1734836"/>
          <a:ext cx="311806" cy="3118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05410-7866-4447-86C6-D97D5D8222D2}">
      <dsp:nvSpPr>
        <dsp:cNvPr id="0" name=""/>
        <dsp:cNvSpPr/>
      </dsp:nvSpPr>
      <dsp:spPr>
        <a:xfrm>
          <a:off x="6500522" y="2122549"/>
          <a:ext cx="2944824" cy="18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22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2652A"/>
              </a:solidFill>
            </a:rPr>
            <a:t>Busan</a:t>
          </a:r>
          <a:r>
            <a:rPr lang="fr-FR" sz="1800" b="1" kern="1200" dirty="0">
              <a:solidFill>
                <a:srgbClr val="F2652A"/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Plan d’action de la statistique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2011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929396"/>
              </a:solidFill>
            </a:rPr>
            <a:t>- Accès libre</a:t>
          </a:r>
          <a:endParaRPr lang="fr-FR" sz="1600" b="1" kern="1200" dirty="0">
            <a:solidFill>
              <a:srgbClr val="929396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929396"/>
              </a:solidFill>
            </a:rPr>
            <a:t>- Politique basée sur les évidences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929396"/>
              </a:solidFill>
            </a:rPr>
            <a:t>- Mobilisation des ressources</a:t>
          </a:r>
        </a:p>
      </dsp:txBody>
      <dsp:txXfrm>
        <a:off x="6500522" y="2122549"/>
        <a:ext cx="2944824" cy="1884118"/>
      </dsp:txXfrm>
    </dsp:sp>
    <dsp:sp modelId="{759D2F35-5A2B-4D7A-810A-F4E57102FAE4}">
      <dsp:nvSpPr>
        <dsp:cNvPr id="0" name=""/>
        <dsp:cNvSpPr/>
      </dsp:nvSpPr>
      <dsp:spPr>
        <a:xfrm>
          <a:off x="9405574" y="1065082"/>
          <a:ext cx="431221" cy="4312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62859-FE01-438B-8344-351F0B200A59}">
      <dsp:nvSpPr>
        <dsp:cNvPr id="0" name=""/>
        <dsp:cNvSpPr/>
      </dsp:nvSpPr>
      <dsp:spPr>
        <a:xfrm>
          <a:off x="9508509" y="1663886"/>
          <a:ext cx="2964567" cy="182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49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2652A"/>
              </a:solidFill>
            </a:rPr>
            <a:t>Cape </a:t>
          </a:r>
          <a:r>
            <a:rPr lang="fr-FR" sz="2000" b="1" kern="1200" dirty="0" err="1">
              <a:solidFill>
                <a:srgbClr val="F2652A"/>
              </a:solidFill>
            </a:rPr>
            <a:t>Town</a:t>
          </a:r>
          <a:r>
            <a:rPr lang="fr-FR" sz="2000" b="1" kern="1200" dirty="0">
              <a:solidFill>
                <a:srgbClr val="F2652A"/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Plan d’action global des données de développement durable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2017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929396"/>
              </a:solidFill>
            </a:rPr>
            <a:t>- Modernisation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929396"/>
              </a:solidFill>
            </a:rPr>
            <a:t>- Partenariat</a:t>
          </a:r>
        </a:p>
      </dsp:txBody>
      <dsp:txXfrm>
        <a:off x="9508509" y="1663886"/>
        <a:ext cx="2964567" cy="182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41B51-7F84-431D-E584-39F33ABE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EC228-24F9-7A1A-E474-C1B4E625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3AC8C-8A0F-715B-99A9-BE6F2B73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5B197-AF2E-70E5-D9C0-35302CB4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698E7-75B9-69BA-97E9-1E1E5EFE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CBB58-BEFC-C259-2C17-C022D5E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F50C81-AD21-A7AB-AB12-83462557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CB4C0-C315-779D-6994-CD09F6F8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D93114-5EB8-1DF8-3447-B7BCD5F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4927E-7BAC-4E29-2F50-07B9C93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9F2922-37F8-71FB-801B-F7EDE28A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A5B53E-4F18-D3EA-0668-7FA62CAE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303D81-8E75-BEC3-9C6C-9E67901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A9D2B-2557-C83B-412A-DC76854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0C3FF-1DE0-AB79-0CF3-058E1449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BA37-DDDB-D097-A380-8887B23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69822-CFF6-736A-EBD4-F29B0D11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E1D4B-3FDA-42C5-DD9F-6270D42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8B7EE-63DF-E61E-A203-2E16C185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60A49-F9BE-CA3E-A97E-659093DC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22C4C-4353-DE51-F5CC-F8CF3E0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5CA56-5734-394E-9DEB-B5FE71F4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ADE8B-EA63-8775-0A7A-CC87C377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B94CE-D41E-591B-3358-A2D155F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BBBE2-B8F0-E28C-D16F-41E279C8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0EEC9-0AC5-1B0F-35F5-6224792C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8AF98-F511-5CB1-ECE6-B4B1F68F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BEC7EB-F5B9-BBDD-AFB6-5A6310FF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1E750C-AF72-FE37-46B2-75DEEB3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85459-0F20-D12B-ECD6-731B324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A26319-EBEB-5821-7AE0-DE957B9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5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D4785-66D5-E136-5523-1A7A08D0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90D79C-EFD8-1FC3-9857-981153F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6A7AA0-0D5C-534B-A55F-AA304BEF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8E1D41-9F12-D9E6-B931-E03583A0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BC5946-40E5-DE38-11AB-2E253578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6D94DC-3E6C-0CDE-5B2D-2CB5ED9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8528AA-4EBD-27E3-5CED-2A8FE7A4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45D939-FD17-0CB5-4605-0ED3A98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FB602-C5AF-196A-F96A-4BE27543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69DB88-8829-FA42-DC1F-95AD9AB7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CE6028-DCE2-40BF-DE1A-A95E000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7CE622-E260-4CD3-2DC4-AE97C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7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52A6B5-486E-C175-14F2-CA896EE5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3D2E7D-5DB3-6D41-F17F-9587704D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F40A3-9EEA-93C7-FA6B-FAD3CF2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94426-0E4B-2409-CF0E-DF9573FD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B07BA-48B1-BDD8-2593-81603D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370D3D-4544-2207-1BBE-C8D710BB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F3C00-AC26-EC32-4B81-0B994D6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03A88-328B-0351-5550-D46719FA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53934-6FE2-99B6-FC85-7A6C537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F706-309D-60D1-19D4-2FC8CF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CC068E-F2D0-E750-C06D-54DBB17AA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49F0AA-1219-25A9-0ED0-75396DDC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4A10AF-350C-9F9E-277F-10F14595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9BC099-F715-7153-B0E0-F798A3D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EA65B7-CBA7-764E-86D5-518FAF8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1F46E8-1E53-57E6-BAE7-FAFFEA62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D46F9-6971-926D-6776-E89AE68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81247-4B34-6749-DE8B-D03BE1009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71DD-2B76-EC46-A281-502153535006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24D9DA-5AB9-1642-3369-9441AF551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7FCA8-26BE-DCE9-1C6E-D481431E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C6A104-DE63-0B81-3101-477293E0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72A72D-5391-695C-4701-3A47C576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E4BEB7-41EA-9B5B-319E-F44821C9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0AFF0F-7091-6E7C-966A-2DA0D6C6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278" y="2169045"/>
            <a:ext cx="8469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MA" sz="3600" b="1" dirty="0">
                <a:solidFill>
                  <a:srgbClr val="622675"/>
                </a:solidFill>
                <a:latin typeface="Verdana Pro Black" panose="020B0A04030504040204" pitchFamily="34" charset="0"/>
              </a:rPr>
              <a:t>SYSTÈME STATISTIQUE NATIONAL DU MAROC :</a:t>
            </a:r>
          </a:p>
          <a:p>
            <a:r>
              <a:rPr lang="fr-FR" sz="3600" b="1" dirty="0">
                <a:solidFill>
                  <a:srgbClr val="622675"/>
                </a:solidFill>
                <a:latin typeface="Verdana Pro Black" panose="020B0A04030504040204" pitchFamily="34" charset="0"/>
              </a:rPr>
              <a:t>UN OUTIL D’ÉVALUATION ET D’AIDE À LA DÉCISION POUR LE DÉVELOPPEMENT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09982" y="5490052"/>
            <a:ext cx="5750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2400" b="1" dirty="0">
                <a:solidFill>
                  <a:srgbClr val="F2652A"/>
                </a:solidFill>
                <a:latin typeface="Verdana Pro Black" panose="020B0A04030504040204" pitchFamily="34" charset="0"/>
              </a:rPr>
              <a:t>21 Octobre 2025</a:t>
            </a:r>
            <a:r>
              <a:rPr lang="fr-FR" sz="2400" b="1">
                <a:solidFill>
                  <a:srgbClr val="F2652A"/>
                </a:solidFill>
                <a:latin typeface="Verdana Pro Black" panose="020B0A04030504040204" pitchFamily="34" charset="0"/>
              </a:rPr>
              <a:t>, Rabat</a:t>
            </a:r>
            <a:r>
              <a:rPr lang="fr-FR" sz="2400" b="1" dirty="0">
                <a:solidFill>
                  <a:srgbClr val="F2652A"/>
                </a:solidFill>
                <a:latin typeface="Verdana Pro Black" panose="020B0A04030504040204" pitchFamily="34" charset="0"/>
              </a:rPr>
              <a:t>, Maroc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278" y="6022420"/>
            <a:ext cx="6740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929396"/>
                </a:solidFill>
                <a:latin typeface="Verdana Pro Cond Light" panose="020B0306030504040204" pitchFamily="34" charset="0"/>
              </a:rPr>
              <a:t>Oussama Marseli, Directeur de la Statistique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085" t="47662"/>
          <a:stretch/>
        </p:blipFill>
        <p:spPr>
          <a:xfrm>
            <a:off x="7641834" y="4037744"/>
            <a:ext cx="1735638" cy="14970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085" t="13540" r="19076" b="64284"/>
          <a:stretch/>
        </p:blipFill>
        <p:spPr>
          <a:xfrm>
            <a:off x="7641834" y="2528363"/>
            <a:ext cx="628863" cy="6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2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565830" y="2463601"/>
            <a:ext cx="84249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6"/>
              </a:buBlip>
              <a:tabLst/>
              <a:defRPr/>
            </a:pPr>
            <a:r>
              <a:rPr lang="fr-FR" sz="2000" b="1" dirty="0">
                <a:latin typeface="Verdana Pro" panose="020B0604030504040204" pitchFamily="34" charset="0"/>
              </a:rPr>
              <a:t>Domaine environnemental:  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latin typeface="Verdana Pro" panose="020B0604030504040204" pitchFamily="34" charset="0"/>
              </a:rPr>
              <a:t>Statistiques administratives sur l'environnement 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latin typeface="Verdana Pro" panose="020B0604030504040204" pitchFamily="34" charset="0"/>
              </a:rPr>
              <a:t>Statistiques sur les ressources en sols, forêts et pâturages naturels,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latin typeface="Verdana Pro" panose="020B0604030504040204" pitchFamily="34" charset="0"/>
              </a:rPr>
              <a:t>Statistiques sur la biodiversité terrestre et marine,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latin typeface="Verdana Pro" panose="020B0604030504040204" pitchFamily="34" charset="0"/>
              </a:rPr>
              <a:t>Statistiques sur les ressources en eau et leur utilisation,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latin typeface="Verdana Pro" panose="020B0604030504040204" pitchFamily="34" charset="0"/>
              </a:rPr>
              <a:t>Statistiques sur les déchets,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latin typeface="Verdana Pro" panose="020B0604030504040204" pitchFamily="34" charset="0"/>
              </a:rPr>
              <a:t>Statistiques sur les émissions dans l’air,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</a:pPr>
            <a:endParaRPr lang="fr-FR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89199" y="1443865"/>
            <a:ext cx="1055142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production </a:t>
            </a:r>
            <a:r>
              <a:rPr lang="fr-FR" sz="20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10158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64819" y="2421371"/>
            <a:ext cx="11008919" cy="3992563"/>
          </a:xfr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6"/>
              </a:buBlip>
              <a:defRPr/>
            </a:pPr>
            <a:r>
              <a:rPr lang="fr-FR" sz="2000" b="1" dirty="0">
                <a:latin typeface="Verdana Pro" panose="020B0604030504040204" pitchFamily="34" charset="0"/>
              </a:rPr>
              <a:t>Norme Spéciale de Diffusion des Données:</a:t>
            </a:r>
          </a:p>
          <a:p>
            <a:pPr marL="457200" lvl="1" indent="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None/>
              <a:defRPr/>
            </a:pPr>
            <a:r>
              <a:rPr lang="fr-FR" sz="1800" dirty="0">
                <a:latin typeface="Verdana Pro" panose="020B0604030504040204" pitchFamily="34" charset="0"/>
              </a:rPr>
              <a:t>Depuis 2005, le Maroc s’est inscrit à la Norme spéciale de diffusion des données (NSDD) du FMI, qui l’engage à suivre de bonnes pratiques dans quatre dimensions :</a:t>
            </a:r>
            <a:endParaRPr lang="fr-FR" b="1" dirty="0">
              <a:solidFill>
                <a:schemeClr val="tx1"/>
              </a:solidFill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diffuser ponctuellement les données selon le degré de couverture, de périodicité et d’actualité requise, 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garantir l’accès libre,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fournir les pratiques et les méthodes utilisées, 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certifier l’exactitude des métadonnées.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89199" y="1443865"/>
            <a:ext cx="1055142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production </a:t>
            </a:r>
            <a:r>
              <a:rPr lang="fr-FR" sz="20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108583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28809" y="1474110"/>
            <a:ext cx="10704853" cy="8074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: Diffusion </a:t>
            </a:r>
            <a:r>
              <a:rPr lang="fr-FR" sz="20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(Suite)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" y="2673237"/>
            <a:ext cx="8074629" cy="38063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723202" y="3960865"/>
            <a:ext cx="29818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20000"/>
              </a:spcBef>
              <a:buClr>
                <a:srgbClr val="F18E00"/>
              </a:buClr>
              <a:buSzPct val="120000"/>
              <a:defRPr/>
            </a:pPr>
            <a:r>
              <a:rPr lang="fr-MA" dirty="0">
                <a:latin typeface="Verdana Pro" panose="020B0604030504040204" pitchFamily="34" charset="0"/>
              </a:rPr>
              <a:t>21 thèmes, 1200 indicateurs, 40.000 séries statistiques </a:t>
            </a:r>
            <a:endParaRPr lang="fr-FR" dirty="0">
              <a:latin typeface="Verdana Pro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930" y="2127153"/>
            <a:ext cx="6037230" cy="49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7"/>
              </a:buBlip>
              <a:defRPr/>
            </a:pPr>
            <a:r>
              <a:rPr lang="fr-MA" sz="2000" b="1" dirty="0">
                <a:latin typeface="Verdana Pro" panose="020B0604030504040204" pitchFamily="34" charset="0"/>
              </a:rPr>
              <a:t>Base de Données Statistiques en ligne</a:t>
            </a:r>
            <a:endParaRPr lang="fr-FR" sz="2000" b="1" dirty="0"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07555" y="1635965"/>
            <a:ext cx="12313774" cy="5111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Plans d’action mondiaux de la statistique</a:t>
            </a:r>
          </a:p>
        </p:txBody>
      </p:sp>
      <p:graphicFrame>
        <p:nvGraphicFramePr>
          <p:cNvPr id="9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971005"/>
              </p:ext>
            </p:extLst>
          </p:nvPr>
        </p:nvGraphicFramePr>
        <p:xfrm>
          <a:off x="-1284196" y="2535079"/>
          <a:ext cx="14617624" cy="41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rot="5400000">
            <a:off x="1445454" y="5217992"/>
            <a:ext cx="1214446" cy="1588"/>
          </a:xfrm>
          <a:prstGeom prst="straightConnector1">
            <a:avLst/>
          </a:prstGeom>
          <a:ln>
            <a:solidFill>
              <a:srgbClr val="F265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cxnSpLocks/>
          </p:cNvCxnSpPr>
          <p:nvPr/>
        </p:nvCxnSpPr>
        <p:spPr>
          <a:xfrm>
            <a:off x="6606139" y="3238049"/>
            <a:ext cx="0" cy="5777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15779" y="383852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2652A"/>
                </a:solidFill>
              </a:rPr>
              <a:t>OMD 2015 adoptés en 2000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22970" y="2317109"/>
            <a:ext cx="1766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2652A"/>
                </a:solidFill>
              </a:rPr>
              <a:t>ODD 2030 </a:t>
            </a:r>
          </a:p>
          <a:p>
            <a:pPr algn="ctr"/>
            <a:r>
              <a:rPr lang="fr-FR" b="1" dirty="0">
                <a:solidFill>
                  <a:srgbClr val="F2652A"/>
                </a:solidFill>
              </a:rPr>
              <a:t>Adoptés en 2015</a:t>
            </a:r>
          </a:p>
        </p:txBody>
      </p:sp>
    </p:spTree>
    <p:extLst>
      <p:ext uri="{BB962C8B-B14F-4D97-AF65-F5344CB8AC3E}">
        <p14:creationId xmlns:p14="http://schemas.microsoft.com/office/powerpoint/2010/main" val="408340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66221" y="1563853"/>
            <a:ext cx="9722643" cy="6586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V. Axes de développement du SSN</a:t>
            </a:r>
          </a:p>
        </p:txBody>
      </p:sp>
      <p:graphicFrame>
        <p:nvGraphicFramePr>
          <p:cNvPr id="11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87991"/>
              </p:ext>
            </p:extLst>
          </p:nvPr>
        </p:nvGraphicFramePr>
        <p:xfrm>
          <a:off x="3020862" y="2163932"/>
          <a:ext cx="8082248" cy="4663440"/>
        </p:xfrm>
        <a:graphic>
          <a:graphicData uri="http://schemas.openxmlformats.org/drawingml/2006/table">
            <a:tbl>
              <a:tblPr/>
              <a:tblGrid>
                <a:gridCol w="50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latin typeface="Verdana Pro" panose="020B060403050404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b="1" dirty="0">
                        <a:latin typeface="Verdana Pro" panose="020B060403050404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FF9933"/>
                        </a:solidFill>
                        <a:latin typeface="Verdana Pro" panose="020B060403050404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F2652A"/>
                          </a:solidFill>
                          <a:latin typeface="Verdana Pro" panose="020B0604030504040204" pitchFamily="34" charset="0"/>
                        </a:rPr>
                        <a:t>Axe 1: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Adapter la production statistique aux besoins des décideurs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 des politiques publiques</a:t>
                      </a:r>
                      <a:endParaRPr lang="fr-FR" sz="1800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</a:pPr>
                      <a:endParaRPr lang="fr-FR" sz="1800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F2652A"/>
                          </a:solidFill>
                          <a:latin typeface="Verdana Pro" panose="020B0604030504040204" pitchFamily="34" charset="0"/>
                        </a:rPr>
                        <a:t>Axe 2.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Moderniser le processus de production et de diffusion statistique</a:t>
                      </a: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F2652A"/>
                          </a:solidFill>
                          <a:latin typeface="Verdana Pro" panose="020B0604030504040204" pitchFamily="34" charset="0"/>
                        </a:rPr>
                        <a:t>Axe 3.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Renforcer les capacités humaines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et capitaliser sur les expériences</a:t>
                      </a: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F2652A"/>
                          </a:solidFill>
                          <a:latin typeface="Verdana Pro" panose="020B0604030504040204" pitchFamily="34" charset="0"/>
                        </a:rPr>
                        <a:t>Axe 4.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Encourager la r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  <a:ea typeface="+mn-ea"/>
                          <a:cs typeface="+mn-cs"/>
                        </a:rPr>
                        <a:t>echerche &amp; développement et le recours aux sources alternatives des données</a:t>
                      </a: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  <a:p>
                      <a:pPr marL="901700" indent="-9017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F2652A"/>
                          </a:solidFill>
                          <a:latin typeface="Verdana Pro" panose="020B0604030504040204" pitchFamily="34" charset="0"/>
                        </a:rPr>
                        <a:t>Axe 5.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Verdana Pro" panose="020B0604030504040204" pitchFamily="34" charset="0"/>
                        </a:rPr>
                        <a:t>Renforcer la coopération et le partenariat avec les institutions nationales, régionales et internationales</a:t>
                      </a:r>
                    </a:p>
                    <a:p>
                      <a:pPr marL="1079500" indent="-1079500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chemeClr val="tx1"/>
                        </a:solidFill>
                        <a:latin typeface="Verdana Pro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047" y="3447626"/>
            <a:ext cx="529925" cy="5000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0643" y="5040086"/>
            <a:ext cx="565901" cy="571504"/>
          </a:xfrm>
          <a:prstGeom prst="rect">
            <a:avLst/>
          </a:prstGeom>
        </p:spPr>
      </p:pic>
      <p:pic>
        <p:nvPicPr>
          <p:cNvPr id="14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668018" y="4249274"/>
            <a:ext cx="285752" cy="4456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38424" y="3462536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Transparence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8016" y="4288656"/>
            <a:ext cx="170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Responsabilité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5292" y="514868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Résultats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560" y="5932484"/>
            <a:ext cx="500066" cy="50006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259632" y="2653308"/>
            <a:ext cx="186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Porté complète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3824" y="598738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Coopération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4430" y="2513852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1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245314" y="2130425"/>
            <a:ext cx="970137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buNone/>
              <a:defRPr sz="4000" b="1">
                <a:solidFill>
                  <a:srgbClr val="622675"/>
                </a:solidFill>
                <a:latin typeface="Verdana Pro Black" panose="020B0A04030504040204" pitchFamily="34" charset="0"/>
              </a:defRPr>
            </a:lvl1pPr>
          </a:lstStyle>
          <a:p>
            <a:pPr algn="ctr"/>
            <a:r>
              <a:rPr lang="fr-FR" dirty="0"/>
              <a:t>Merci pour votre attention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8956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>
                <a:solidFill>
                  <a:srgbClr val="F2652A"/>
                </a:solidFill>
                <a:latin typeface="Verdana Pro Black" panose="020B0A04030504040204" pitchFamily="34" charset="0"/>
              </a:rPr>
              <a:t>www.hcp.ma</a:t>
            </a:r>
          </a:p>
          <a:p>
            <a:pPr marL="0" indent="0" algn="ctr">
              <a:buNone/>
            </a:pPr>
            <a:endParaRPr lang="fr-FR" sz="3200" b="1" dirty="0">
              <a:solidFill>
                <a:srgbClr val="F2652A"/>
              </a:solidFill>
              <a:latin typeface="Verdana Pro Black" panose="020B0A0403050404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929396"/>
                </a:solidFill>
                <a:latin typeface="Verdana Pro Cond Light" panose="020B0306030504040204" pitchFamily="34" charset="0"/>
              </a:rPr>
              <a:t>o.marseli@hcp.ma</a:t>
            </a:r>
          </a:p>
        </p:txBody>
      </p:sp>
    </p:spTree>
    <p:extLst>
      <p:ext uri="{BB962C8B-B14F-4D97-AF65-F5344CB8AC3E}">
        <p14:creationId xmlns:p14="http://schemas.microsoft.com/office/powerpoint/2010/main" val="403361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3586" y="2374911"/>
            <a:ext cx="8407686" cy="27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romanUcPeriod"/>
            </a:pPr>
            <a:r>
              <a:rPr lang="fr-FR" sz="2400" b="1" dirty="0">
                <a:solidFill>
                  <a:srgbClr val="622675"/>
                </a:solidFill>
                <a:latin typeface="Verdana Pro Cond Semibold" panose="020B0706030504040204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romanUcPeriod"/>
            </a:pPr>
            <a:r>
              <a:rPr lang="fr-FR" sz="2400" b="1" dirty="0">
                <a:solidFill>
                  <a:srgbClr val="622675"/>
                </a:solidFill>
                <a:latin typeface="Verdana Pro Cond Semibold" panose="020B0706030504040204" pitchFamily="34" charset="0"/>
              </a:rPr>
              <a:t>Acteurs du Système Statistique National (SSN)</a:t>
            </a:r>
          </a:p>
          <a:p>
            <a:pPr marL="457200" indent="-457200">
              <a:lnSpc>
                <a:spcPct val="150000"/>
              </a:lnSpc>
              <a:buFont typeface="+mj-lt"/>
              <a:buAutoNum type="romanUcPeriod"/>
            </a:pPr>
            <a:r>
              <a:rPr lang="fr-FR" sz="2400" b="1" dirty="0">
                <a:solidFill>
                  <a:srgbClr val="622675"/>
                </a:solidFill>
                <a:latin typeface="Verdana Pro Cond Semibold" panose="020B0706030504040204" pitchFamily="34" charset="0"/>
              </a:rPr>
              <a:t> Cadre légal du SSN</a:t>
            </a:r>
          </a:p>
          <a:p>
            <a:pPr marL="457200" indent="-457200">
              <a:lnSpc>
                <a:spcPct val="150000"/>
              </a:lnSpc>
              <a:buFont typeface="+mj-lt"/>
              <a:buAutoNum type="romanUcPeriod"/>
            </a:pPr>
            <a:r>
              <a:rPr lang="fr-MA" sz="2400" b="1" dirty="0">
                <a:solidFill>
                  <a:srgbClr val="622675"/>
                </a:solidFill>
                <a:latin typeface="Verdana Pro Cond Semibold" panose="020B0706030504040204" pitchFamily="34" charset="0"/>
              </a:rPr>
              <a:t>Réalisations du SSN</a:t>
            </a:r>
          </a:p>
          <a:p>
            <a:pPr marL="457200" indent="-457200">
              <a:lnSpc>
                <a:spcPct val="150000"/>
              </a:lnSpc>
              <a:buFont typeface="+mj-lt"/>
              <a:buAutoNum type="romanUcPeriod"/>
            </a:pPr>
            <a:r>
              <a:rPr lang="fr-MA" sz="2400" b="1" dirty="0">
                <a:solidFill>
                  <a:srgbClr val="622675"/>
                </a:solidFill>
                <a:latin typeface="Verdana Pro Cond Semibold" panose="020B0706030504040204" pitchFamily="34" charset="0"/>
              </a:rPr>
              <a:t>Axes de développement du SSN</a:t>
            </a:r>
            <a:endParaRPr lang="fr-FR" sz="2400" b="1" dirty="0">
              <a:solidFill>
                <a:srgbClr val="622675"/>
              </a:solidFill>
              <a:latin typeface="Verdana Pro Cond Semibold" panose="020B070603050404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383586" y="1566504"/>
            <a:ext cx="6985000" cy="71960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2538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87450" y="1186412"/>
            <a:ext cx="6985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I. Introduction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187449" y="2523362"/>
            <a:ext cx="9620963" cy="323934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>
                <a:latin typeface="Verdana Pro" panose="020B0604030504040204" pitchFamily="34" charset="0"/>
              </a:rPr>
              <a:t>Les statistiques publiques conformes aux normes internationales sont essentielles pour permettre au gouvernement, à la société civile, au secteur privé et au grand public, </a:t>
            </a:r>
            <a:r>
              <a:rPr lang="fr-FR" sz="2400" b="1" dirty="0">
                <a:latin typeface="Verdana Pro" panose="020B0604030504040204" pitchFamily="34" charset="0"/>
              </a:rPr>
              <a:t>d’évaluer les avancées </a:t>
            </a:r>
            <a:r>
              <a:rPr lang="fr-FR" sz="2400" dirty="0">
                <a:latin typeface="Verdana Pro" panose="020B0604030504040204" pitchFamily="34" charset="0"/>
              </a:rPr>
              <a:t>et de </a:t>
            </a:r>
            <a:r>
              <a:rPr lang="fr-FR" sz="2400" b="1" dirty="0">
                <a:latin typeface="Verdana Pro" panose="020B0604030504040204" pitchFamily="34" charset="0"/>
              </a:rPr>
              <a:t>prendre des décisions éclairées </a:t>
            </a:r>
            <a:r>
              <a:rPr lang="fr-FR" sz="2400" dirty="0">
                <a:latin typeface="Verdana Pro" panose="020B0604030504040204" pitchFamily="34" charset="0"/>
              </a:rPr>
              <a:t>pour un développement humain, social, économique et durable.</a:t>
            </a:r>
          </a:p>
        </p:txBody>
      </p:sp>
    </p:spTree>
    <p:extLst>
      <p:ext uri="{BB962C8B-B14F-4D97-AF65-F5344CB8AC3E}">
        <p14:creationId xmlns:p14="http://schemas.microsoft.com/office/powerpoint/2010/main" val="383910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41971" y="1365448"/>
            <a:ext cx="6912942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II. Acteurs du SSN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953429888"/>
              </p:ext>
            </p:extLst>
          </p:nvPr>
        </p:nvGraphicFramePr>
        <p:xfrm>
          <a:off x="1750871" y="1575880"/>
          <a:ext cx="8690259" cy="505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6923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288109" y="2326442"/>
            <a:ext cx="9665236" cy="3671762"/>
            <a:chOff x="-78200" y="1555982"/>
            <a:chExt cx="8120607" cy="2997928"/>
          </a:xfrm>
        </p:grpSpPr>
        <p:grpSp>
          <p:nvGrpSpPr>
            <p:cNvPr id="9" name="Groupe 8"/>
            <p:cNvGrpSpPr/>
            <p:nvPr/>
          </p:nvGrpSpPr>
          <p:grpSpPr>
            <a:xfrm>
              <a:off x="24865" y="2768834"/>
              <a:ext cx="8017542" cy="440474"/>
              <a:chOff x="35496" y="2768830"/>
              <a:chExt cx="8199626" cy="442180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35496" y="2779004"/>
                <a:ext cx="1248134" cy="430315"/>
                <a:chOff x="43840" y="847361"/>
                <a:chExt cx="1571436" cy="206818"/>
              </a:xfrm>
              <a:solidFill>
                <a:srgbClr val="FFECDD"/>
              </a:solidFill>
            </p:grpSpPr>
            <p:sp>
              <p:nvSpPr>
                <p:cNvPr id="44" name="Chevron 10"/>
                <p:cNvSpPr/>
                <p:nvPr/>
              </p:nvSpPr>
              <p:spPr>
                <a:xfrm>
                  <a:off x="43840" y="847361"/>
                  <a:ext cx="1571436" cy="206818"/>
                </a:xfrm>
                <a:custGeom>
                  <a:avLst/>
                  <a:gdLst>
                    <a:gd name="connsiteX0" fmla="*/ 0 w 1440000"/>
                    <a:gd name="connsiteY0" fmla="*/ 0 h 503999"/>
                    <a:gd name="connsiteX1" fmla="*/ 1188001 w 1440000"/>
                    <a:gd name="connsiteY1" fmla="*/ 0 h 503999"/>
                    <a:gd name="connsiteX2" fmla="*/ 1440000 w 1440000"/>
                    <a:gd name="connsiteY2" fmla="*/ 252000 h 503999"/>
                    <a:gd name="connsiteX3" fmla="*/ 1188001 w 1440000"/>
                    <a:gd name="connsiteY3" fmla="*/ 503999 h 503999"/>
                    <a:gd name="connsiteX4" fmla="*/ 0 w 1440000"/>
                    <a:gd name="connsiteY4" fmla="*/ 503999 h 503999"/>
                    <a:gd name="connsiteX5" fmla="*/ 252000 w 1440000"/>
                    <a:gd name="connsiteY5" fmla="*/ 252000 h 503999"/>
                    <a:gd name="connsiteX6" fmla="*/ 0 w 1440000"/>
                    <a:gd name="connsiteY6" fmla="*/ 0 h 503999"/>
                    <a:gd name="connsiteX0" fmla="*/ 0 w 1440000"/>
                    <a:gd name="connsiteY0" fmla="*/ 0 h 503999"/>
                    <a:gd name="connsiteX1" fmla="*/ 1188001 w 1440000"/>
                    <a:gd name="connsiteY1" fmla="*/ 0 h 503999"/>
                    <a:gd name="connsiteX2" fmla="*/ 1440000 w 1440000"/>
                    <a:gd name="connsiteY2" fmla="*/ 252000 h 503999"/>
                    <a:gd name="connsiteX3" fmla="*/ 1188001 w 1440000"/>
                    <a:gd name="connsiteY3" fmla="*/ 503999 h 503999"/>
                    <a:gd name="connsiteX4" fmla="*/ 0 w 1440000"/>
                    <a:gd name="connsiteY4" fmla="*/ 503999 h 503999"/>
                    <a:gd name="connsiteX5" fmla="*/ 38244 w 1440000"/>
                    <a:gd name="connsiteY5" fmla="*/ 228250 h 503999"/>
                    <a:gd name="connsiteX6" fmla="*/ 0 w 1440000"/>
                    <a:gd name="connsiteY6" fmla="*/ 0 h 503999"/>
                    <a:gd name="connsiteX0" fmla="*/ 0 w 1440000"/>
                    <a:gd name="connsiteY0" fmla="*/ 0 h 503999"/>
                    <a:gd name="connsiteX1" fmla="*/ 1188001 w 1440000"/>
                    <a:gd name="connsiteY1" fmla="*/ 0 h 503999"/>
                    <a:gd name="connsiteX2" fmla="*/ 1440000 w 1440000"/>
                    <a:gd name="connsiteY2" fmla="*/ 252000 h 503999"/>
                    <a:gd name="connsiteX3" fmla="*/ 1188001 w 1440000"/>
                    <a:gd name="connsiteY3" fmla="*/ 503999 h 503999"/>
                    <a:gd name="connsiteX4" fmla="*/ 0 w 1440000"/>
                    <a:gd name="connsiteY4" fmla="*/ 503999 h 503999"/>
                    <a:gd name="connsiteX5" fmla="*/ 2618 w 1440000"/>
                    <a:gd name="connsiteY5" fmla="*/ 228250 h 503999"/>
                    <a:gd name="connsiteX6" fmla="*/ 0 w 1440000"/>
                    <a:gd name="connsiteY6" fmla="*/ 0 h 503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0000" h="503999">
                      <a:moveTo>
                        <a:pt x="0" y="0"/>
                      </a:moveTo>
                      <a:lnTo>
                        <a:pt x="1188001" y="0"/>
                      </a:lnTo>
                      <a:lnTo>
                        <a:pt x="1440000" y="252000"/>
                      </a:lnTo>
                      <a:lnTo>
                        <a:pt x="1188001" y="503999"/>
                      </a:lnTo>
                      <a:lnTo>
                        <a:pt x="0" y="503999"/>
                      </a:lnTo>
                      <a:cubicBezTo>
                        <a:pt x="873" y="412083"/>
                        <a:pt x="1745" y="320166"/>
                        <a:pt x="2618" y="228250"/>
                      </a:cubicBezTo>
                      <a:cubicBezTo>
                        <a:pt x="1745" y="152167"/>
                        <a:pt x="873" y="76083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Chevron 4"/>
                <p:cNvSpPr/>
                <p:nvPr/>
              </p:nvSpPr>
              <p:spPr>
                <a:xfrm>
                  <a:off x="347960" y="876910"/>
                  <a:ext cx="1021433" cy="14772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kern="1200" dirty="0">
                      <a:solidFill>
                        <a:srgbClr val="622675"/>
                      </a:solidFill>
                      <a:latin typeface="Arial Rounded MT Bold" panose="020F0704030504030204" pitchFamily="34" charset="0"/>
                    </a:rPr>
                    <a:t>1957</a:t>
                  </a: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1093569" y="2780695"/>
                <a:ext cx="1248134" cy="430315"/>
                <a:chOff x="43840" y="847361"/>
                <a:chExt cx="1366447" cy="206818"/>
              </a:xfrm>
              <a:solidFill>
                <a:srgbClr val="FFECDD"/>
              </a:solidFill>
            </p:grpSpPr>
            <p:sp>
              <p:nvSpPr>
                <p:cNvPr id="42" name="Chevron 41"/>
                <p:cNvSpPr/>
                <p:nvPr/>
              </p:nvSpPr>
              <p:spPr>
                <a:xfrm>
                  <a:off x="43840" y="847361"/>
                  <a:ext cx="1366447" cy="206818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Chevron 4"/>
                <p:cNvSpPr/>
                <p:nvPr/>
              </p:nvSpPr>
              <p:spPr>
                <a:xfrm>
                  <a:off x="347960" y="876910"/>
                  <a:ext cx="785707" cy="147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kern="1200" dirty="0">
                      <a:solidFill>
                        <a:srgbClr val="622675"/>
                      </a:solidFill>
                      <a:latin typeface="Arial Rounded MT Bold" panose="020F0704030504030204" pitchFamily="34" charset="0"/>
                    </a:rPr>
                    <a:t>1960</a:t>
                  </a:r>
                </a:p>
              </p:txBody>
            </p:sp>
          </p:grpSp>
          <p:grpSp>
            <p:nvGrpSpPr>
              <p:cNvPr id="24" name="Groupe 23"/>
              <p:cNvGrpSpPr/>
              <p:nvPr/>
            </p:nvGrpSpPr>
            <p:grpSpPr>
              <a:xfrm>
                <a:off x="2133796" y="2780695"/>
                <a:ext cx="1248134" cy="430315"/>
                <a:chOff x="43840" y="847361"/>
                <a:chExt cx="1571436" cy="206818"/>
              </a:xfrm>
              <a:solidFill>
                <a:srgbClr val="FFECDD"/>
              </a:solidFill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43840" y="847361"/>
                  <a:ext cx="1571436" cy="206818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" name="Chevron 4"/>
                <p:cNvSpPr/>
                <p:nvPr/>
              </p:nvSpPr>
              <p:spPr>
                <a:xfrm>
                  <a:off x="347960" y="876910"/>
                  <a:ext cx="1021433" cy="147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kern="1200" dirty="0">
                      <a:solidFill>
                        <a:srgbClr val="622675"/>
                      </a:solidFill>
                      <a:latin typeface="Arial Rounded MT Bold" panose="020F0704030504030204" pitchFamily="34" charset="0"/>
                    </a:rPr>
                    <a:t>1968</a:t>
                  </a:r>
                </a:p>
              </p:txBody>
            </p:sp>
          </p:grpSp>
          <p:grpSp>
            <p:nvGrpSpPr>
              <p:cNvPr id="25" name="Groupe 24"/>
              <p:cNvGrpSpPr/>
              <p:nvPr/>
            </p:nvGrpSpPr>
            <p:grpSpPr>
              <a:xfrm>
                <a:off x="3174024" y="2780646"/>
                <a:ext cx="1248134" cy="430315"/>
                <a:chOff x="43840" y="847361"/>
                <a:chExt cx="1366447" cy="206818"/>
              </a:xfrm>
              <a:solidFill>
                <a:srgbClr val="FFECDD"/>
              </a:solidFill>
            </p:grpSpPr>
            <p:sp>
              <p:nvSpPr>
                <p:cNvPr id="38" name="Chevron 37"/>
                <p:cNvSpPr/>
                <p:nvPr/>
              </p:nvSpPr>
              <p:spPr>
                <a:xfrm>
                  <a:off x="43840" y="847361"/>
                  <a:ext cx="1366447" cy="206818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Chevron 4"/>
                <p:cNvSpPr/>
                <p:nvPr/>
              </p:nvSpPr>
              <p:spPr>
                <a:xfrm>
                  <a:off x="347960" y="876910"/>
                  <a:ext cx="819868" cy="147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defTabSz="124460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fr-FR" dirty="0">
                      <a:solidFill>
                        <a:srgbClr val="622675"/>
                      </a:solidFill>
                      <a:latin typeface="Arial Rounded MT Bold" panose="020F0704030504030204" pitchFamily="34" charset="0"/>
                    </a:rPr>
                    <a:t>1975</a:t>
                  </a:r>
                </a:p>
              </p:txBody>
            </p:sp>
          </p:grpSp>
          <p:grpSp>
            <p:nvGrpSpPr>
              <p:cNvPr id="26" name="Groupe 25"/>
              <p:cNvGrpSpPr/>
              <p:nvPr/>
            </p:nvGrpSpPr>
            <p:grpSpPr>
              <a:xfrm>
                <a:off x="4172276" y="2771622"/>
                <a:ext cx="1040112" cy="430315"/>
                <a:chOff x="-19577" y="843024"/>
                <a:chExt cx="1571436" cy="206818"/>
              </a:xfrm>
              <a:solidFill>
                <a:srgbClr val="920050"/>
              </a:solidFill>
            </p:grpSpPr>
            <p:sp>
              <p:nvSpPr>
                <p:cNvPr id="36" name="Chevron 35"/>
                <p:cNvSpPr/>
                <p:nvPr/>
              </p:nvSpPr>
              <p:spPr>
                <a:xfrm>
                  <a:off x="-19577" y="843024"/>
                  <a:ext cx="1571436" cy="206818"/>
                </a:xfrm>
                <a:prstGeom prst="chevron">
                  <a:avLst/>
                </a:prstGeom>
                <a:solidFill>
                  <a:srgbClr val="622675"/>
                </a:solidFill>
                <a:ln w="12700">
                  <a:solidFill>
                    <a:srgbClr val="F2F2F2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Chevron 4"/>
                <p:cNvSpPr/>
                <p:nvPr/>
              </p:nvSpPr>
              <p:spPr>
                <a:xfrm>
                  <a:off x="463029" y="876928"/>
                  <a:ext cx="838099" cy="118967"/>
                </a:xfrm>
                <a:prstGeom prst="rect">
                  <a:avLst/>
                </a:prstGeom>
                <a:solidFill>
                  <a:srgbClr val="62267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dirty="0">
                      <a:latin typeface="Arial Rounded MT Bold" panose="020F0704030504030204" pitchFamily="34" charset="0"/>
                    </a:rPr>
                    <a:t>…..</a:t>
                  </a:r>
                  <a:endParaRPr lang="fr-FR" kern="1200" dirty="0"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27" name="Groupe 26"/>
              <p:cNvGrpSpPr/>
              <p:nvPr/>
            </p:nvGrpSpPr>
            <p:grpSpPr>
              <a:xfrm>
                <a:off x="4982171" y="2768830"/>
                <a:ext cx="1386816" cy="430315"/>
                <a:chOff x="-1207859" y="841682"/>
                <a:chExt cx="1571436" cy="206818"/>
              </a:xfrm>
              <a:solidFill>
                <a:srgbClr val="FFECDD"/>
              </a:solidFill>
            </p:grpSpPr>
            <p:sp>
              <p:nvSpPr>
                <p:cNvPr id="34" name="Chevron 33"/>
                <p:cNvSpPr/>
                <p:nvPr/>
              </p:nvSpPr>
              <p:spPr>
                <a:xfrm>
                  <a:off x="-1207859" y="841682"/>
                  <a:ext cx="1571436" cy="206818"/>
                </a:xfrm>
                <a:prstGeom prst="chevron">
                  <a:avLst/>
                </a:prstGeom>
                <a:solidFill>
                  <a:srgbClr val="FEBE10"/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Chevron 4"/>
                <p:cNvSpPr/>
                <p:nvPr/>
              </p:nvSpPr>
              <p:spPr>
                <a:xfrm>
                  <a:off x="-903739" y="871232"/>
                  <a:ext cx="1021433" cy="147727"/>
                </a:xfrm>
                <a:prstGeom prst="rect">
                  <a:avLst/>
                </a:prstGeom>
                <a:solidFill>
                  <a:srgbClr val="FEBE1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kern="1200" dirty="0">
                      <a:solidFill>
                        <a:srgbClr val="622675"/>
                      </a:solidFill>
                      <a:latin typeface="Arial Rounded MT Bold" panose="020F0704030504030204" pitchFamily="34" charset="0"/>
                    </a:rPr>
                    <a:t>2003</a:t>
                  </a:r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6160940" y="2768832"/>
                <a:ext cx="1282805" cy="430315"/>
                <a:chOff x="-1309348" y="841683"/>
                <a:chExt cx="1571436" cy="206818"/>
              </a:xfrm>
              <a:solidFill>
                <a:srgbClr val="FFECDD"/>
              </a:solidFill>
            </p:grpSpPr>
            <p:sp>
              <p:nvSpPr>
                <p:cNvPr id="32" name="Chevron 31"/>
                <p:cNvSpPr/>
                <p:nvPr/>
              </p:nvSpPr>
              <p:spPr>
                <a:xfrm>
                  <a:off x="-1309348" y="841683"/>
                  <a:ext cx="1571436" cy="206818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Chevron 4"/>
                <p:cNvSpPr/>
                <p:nvPr/>
              </p:nvSpPr>
              <p:spPr>
                <a:xfrm>
                  <a:off x="-1005228" y="871232"/>
                  <a:ext cx="1021433" cy="1477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kern="1200" dirty="0">
                      <a:solidFill>
                        <a:srgbClr val="622675"/>
                      </a:solidFill>
                      <a:latin typeface="Arial Rounded MT Bold" panose="020F0704030504030204" pitchFamily="34" charset="0"/>
                    </a:rPr>
                    <a:t>2018</a:t>
                  </a:r>
                </a:p>
              </p:txBody>
            </p:sp>
          </p:grpSp>
          <p:grpSp>
            <p:nvGrpSpPr>
              <p:cNvPr id="29" name="Groupe 28"/>
              <p:cNvGrpSpPr/>
              <p:nvPr/>
            </p:nvGrpSpPr>
            <p:grpSpPr>
              <a:xfrm>
                <a:off x="7195010" y="2768831"/>
                <a:ext cx="1040112" cy="430315"/>
                <a:chOff x="-1714697" y="845898"/>
                <a:chExt cx="1571436" cy="206818"/>
              </a:xfrm>
              <a:solidFill>
                <a:srgbClr val="920050"/>
              </a:solidFill>
            </p:grpSpPr>
            <p:sp>
              <p:nvSpPr>
                <p:cNvPr id="30" name="Chevron 29"/>
                <p:cNvSpPr/>
                <p:nvPr/>
              </p:nvSpPr>
              <p:spPr>
                <a:xfrm>
                  <a:off x="-1714697" y="845898"/>
                  <a:ext cx="1571436" cy="206818"/>
                </a:xfrm>
                <a:prstGeom prst="chevron">
                  <a:avLst/>
                </a:prstGeom>
                <a:solidFill>
                  <a:srgbClr val="622675"/>
                </a:solidFill>
                <a:ln w="12700">
                  <a:solidFill>
                    <a:srgbClr val="F2F2F2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Chevron 4"/>
                <p:cNvSpPr/>
                <p:nvPr/>
              </p:nvSpPr>
              <p:spPr>
                <a:xfrm>
                  <a:off x="-1442304" y="875083"/>
                  <a:ext cx="1125872" cy="144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2014" tIns="37338" rIns="37338" bIns="37338" numCol="1" spcCol="1270" anchor="ctr" anchorCtr="0">
                  <a:noAutofit/>
                </a:bodyPr>
                <a:lstStyle/>
                <a:p>
                  <a:pPr lvl="0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b="1" dirty="0">
                      <a:latin typeface="Arial Rounded MT Bold" panose="020F0704030504030204" pitchFamily="34" charset="0"/>
                    </a:rPr>
                    <a:t>2021</a:t>
                  </a:r>
                  <a:endParaRPr lang="fr-FR" b="1" kern="1200" dirty="0"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10" name="ZoneTexte 9"/>
            <p:cNvSpPr txBox="1"/>
            <p:nvPr/>
          </p:nvSpPr>
          <p:spPr>
            <a:xfrm>
              <a:off x="-78200" y="1555982"/>
              <a:ext cx="1440160" cy="678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r-FR" sz="1600" b="1" dirty="0">
                  <a:solidFill>
                    <a:schemeClr val="tx1"/>
                  </a:solidFill>
                </a:rPr>
                <a:t>Création du premier service statistique central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82428" y="3870803"/>
              <a:ext cx="1770775" cy="47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r-FR" sz="1600" b="1" dirty="0">
                  <a:solidFill>
                    <a:schemeClr val="tx1"/>
                  </a:solidFill>
                </a:rPr>
                <a:t>1</a:t>
              </a:r>
              <a:r>
                <a:rPr lang="fr-FR" sz="1600" b="1" baseline="30000" dirty="0">
                  <a:solidFill>
                    <a:schemeClr val="tx1"/>
                  </a:solidFill>
                </a:rPr>
                <a:t>er</a:t>
              </a:r>
              <a:r>
                <a:rPr lang="fr-FR" sz="1600" b="1" dirty="0">
                  <a:solidFill>
                    <a:schemeClr val="tx1"/>
                  </a:solidFill>
                </a:rPr>
                <a:t> recensement de la population au Maroc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939186" y="1583636"/>
              <a:ext cx="1354376" cy="87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r-FR" sz="1600" b="1" dirty="0">
                  <a:solidFill>
                    <a:schemeClr val="tx1"/>
                  </a:solidFill>
                </a:rPr>
                <a:t>Publication de la 1ere loi sur les études statistiques 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901685" y="3875416"/>
              <a:ext cx="1643505" cy="678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r-FR" sz="1600" b="1" dirty="0">
                  <a:solidFill>
                    <a:schemeClr val="tx1"/>
                  </a:solidFill>
                </a:rPr>
                <a:t>Création de la Direction de la Statistique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961227" y="3870803"/>
              <a:ext cx="1286114" cy="47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Création du HCP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84678" y="1643456"/>
              <a:ext cx="1874856" cy="87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2250" lvl="1" algn="ctr"/>
              <a:r>
                <a:rPr lang="fr-FR" sz="1600" b="1" dirty="0">
                  <a:solidFill>
                    <a:schemeClr val="tx1"/>
                  </a:solidFill>
                </a:rPr>
                <a:t>Nouveau décret des </a:t>
              </a:r>
              <a:r>
                <a:rPr lang="fr-MA" sz="1600" b="1" dirty="0">
                  <a:solidFill>
                    <a:schemeClr val="tx1"/>
                  </a:solidFill>
                </a:rPr>
                <a:t>attributions et d’organisation du HCP</a:t>
              </a: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611560" y="2348880"/>
              <a:ext cx="0" cy="4064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0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Connecteur droit 16"/>
            <p:cNvCxnSpPr/>
            <p:nvPr/>
          </p:nvCxnSpPr>
          <p:spPr bwMode="auto">
            <a:xfrm flipV="1">
              <a:off x="2627784" y="2348880"/>
              <a:ext cx="0" cy="4064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0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Connecteur droit 17"/>
            <p:cNvCxnSpPr/>
            <p:nvPr/>
          </p:nvCxnSpPr>
          <p:spPr bwMode="auto">
            <a:xfrm flipV="1">
              <a:off x="6621166" y="2359337"/>
              <a:ext cx="0" cy="4064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0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Connecteur droit 18"/>
            <p:cNvCxnSpPr/>
            <p:nvPr/>
          </p:nvCxnSpPr>
          <p:spPr bwMode="auto">
            <a:xfrm flipV="1">
              <a:off x="1669650" y="3249034"/>
              <a:ext cx="0" cy="4064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0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Connecteur droit 19"/>
            <p:cNvCxnSpPr/>
            <p:nvPr/>
          </p:nvCxnSpPr>
          <p:spPr bwMode="auto">
            <a:xfrm flipV="1">
              <a:off x="3703906" y="3238575"/>
              <a:ext cx="0" cy="4064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0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Connecteur droit 20"/>
            <p:cNvCxnSpPr/>
            <p:nvPr/>
          </p:nvCxnSpPr>
          <p:spPr bwMode="auto">
            <a:xfrm flipV="1">
              <a:off x="5584678" y="3254219"/>
              <a:ext cx="0" cy="4064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0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46" name="ZoneTexte 45"/>
          <p:cNvSpPr txBox="1"/>
          <p:nvPr/>
        </p:nvSpPr>
        <p:spPr>
          <a:xfrm>
            <a:off x="1050823" y="1520224"/>
            <a:ext cx="612068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622675"/>
                </a:solidFill>
                <a:latin typeface="Verdana Pro Black" panose="020B0A04030504040204" pitchFamily="34" charset="0"/>
              </a:defRPr>
            </a:lvl1pPr>
          </a:lstStyle>
          <a:p>
            <a:r>
              <a:rPr lang="en-US" sz="2800" dirty="0"/>
              <a:t>III. Cadre legal du SSN</a:t>
            </a:r>
            <a:endParaRPr lang="fr-FR" sz="2800" dirty="0"/>
          </a:p>
        </p:txBody>
      </p:sp>
      <p:pic>
        <p:nvPicPr>
          <p:cNvPr id="47" name="Picture 2" descr="C:\Users\s.elkhalifi\Downloads\placehol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21" y="3085582"/>
            <a:ext cx="527383" cy="5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17B0C543-F640-D9DD-6ACB-56940E2D2E20}"/>
              </a:ext>
            </a:extLst>
          </p:cNvPr>
          <p:cNvSpPr txBox="1"/>
          <p:nvPr/>
        </p:nvSpPr>
        <p:spPr>
          <a:xfrm>
            <a:off x="9048312" y="5161558"/>
            <a:ext cx="1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600" b="1" dirty="0">
                <a:solidFill>
                  <a:schemeClr val="tx1"/>
                </a:solidFill>
              </a:rPr>
              <a:t>Discours Royal du 8 octobre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76DF884-5AD4-CF60-BDBD-5ED18FD8A969}"/>
              </a:ext>
            </a:extLst>
          </p:cNvPr>
          <p:cNvCxnSpPr/>
          <p:nvPr/>
        </p:nvCxnSpPr>
        <p:spPr bwMode="auto">
          <a:xfrm flipV="1">
            <a:off x="9673079" y="4387225"/>
            <a:ext cx="0" cy="4064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0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1581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125476" y="1337163"/>
            <a:ext cx="8582723" cy="8636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: production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64004" y="2393004"/>
            <a:ext cx="11090280" cy="3876995"/>
          </a:xfrm>
        </p:spPr>
        <p:txBody>
          <a:bodyPr>
            <a:no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6"/>
              </a:buBlip>
              <a:defRPr/>
            </a:pPr>
            <a:r>
              <a:rPr lang="fr-FR" sz="2000" b="1" dirty="0">
                <a:latin typeface="Verdana Pro" panose="020B0604030504040204" pitchFamily="34" charset="0"/>
              </a:rPr>
              <a:t>Domaine démographique :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Sept recensements </a:t>
            </a:r>
            <a:r>
              <a:rPr lang="fr-FR" sz="1800" dirty="0">
                <a:solidFill>
                  <a:schemeClr val="tx1"/>
                </a:solidFill>
                <a:latin typeface="Verdana Pro" panose="020B0604030504040204" pitchFamily="34" charset="0"/>
              </a:rPr>
              <a:t>de la population depuis 1960, 1971, 1982, 1994, 2004, 2014, 2024, </a:t>
            </a:r>
            <a:r>
              <a:rPr lang="fr-FR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2034</a:t>
            </a:r>
            <a:r>
              <a:rPr lang="fr-FR" sz="1800" dirty="0">
                <a:latin typeface="Verdana Pro" panose="020B0604030504040204" pitchFamily="34" charset="0"/>
              </a:rPr>
              <a:t>?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famille (1995, 2025),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sur la migration interne (1991,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2027</a:t>
            </a:r>
            <a:r>
              <a:rPr lang="fr-MA" sz="1800" dirty="0">
                <a:latin typeface="Verdana Pro" panose="020B0604030504040204" pitchFamily="34" charset="0"/>
              </a:rPr>
              <a:t>), 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sur la migration internationale (2019,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2028</a:t>
            </a:r>
            <a:r>
              <a:rPr lang="fr-MA" sz="1800" dirty="0">
                <a:latin typeface="Verdana Pro" panose="020B0604030504040204" pitchFamily="34" charset="0"/>
              </a:rPr>
              <a:t>),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Enquêtes démographiques à passage répétées 1986-1988 (5 passages) et 2009-2010 (3 passage),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sur la santé de la population et de la famille (7 enquêtes, la dernière en cours 2025)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Statistiques administratives : statistiques de l'état civil sur les naissances et les décès, et les statistiques sur les mariages et les divorces. 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Registre national de la population</a:t>
            </a:r>
            <a:endParaRPr lang="fr-FR" sz="1800" dirty="0"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0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67243" y="2403005"/>
            <a:ext cx="11244859" cy="51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6"/>
              </a:buBlip>
              <a:tabLst/>
              <a:defRPr/>
            </a:pPr>
            <a:r>
              <a:rPr lang="fr-FR" sz="2000" b="1" dirty="0">
                <a:solidFill>
                  <a:schemeClr val="tx1"/>
                </a:solidFill>
                <a:latin typeface="Verdana Pro" panose="020B0604030504040204" pitchFamily="34" charset="0"/>
              </a:rPr>
              <a:t>Domaine socio-économique 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Enquête  nationale  sur  l’emploi, depuis 1976 (trimestrielle et annuelle), Refonte </a:t>
            </a:r>
            <a:r>
              <a:rPr lang="fr-MA" b="1" dirty="0">
                <a:solidFill>
                  <a:srgbClr val="F2652A"/>
                </a:solidFill>
                <a:latin typeface="Verdana Pro" panose="020B0604030504040204" pitchFamily="34" charset="0"/>
              </a:rPr>
              <a:t>2026;</a:t>
            </a:r>
            <a:endParaRPr lang="fr-MA" dirty="0">
              <a:solidFill>
                <a:srgbClr val="F2652A"/>
              </a:solidFill>
              <a:latin typeface="Verdana Pro" panose="020B060403050404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Enquête nationale sur la consommation et les dépenses des ménages (5 enquêtes: 1959, 1970, 1984, 2000, 2013,</a:t>
            </a:r>
            <a:r>
              <a:rPr lang="fr-MA" b="1" dirty="0">
                <a:solidFill>
                  <a:schemeClr val="accent2"/>
                </a:solidFill>
                <a:latin typeface="Verdana Pro" panose="020B0604030504040204" pitchFamily="34" charset="0"/>
              </a:rPr>
              <a:t> </a:t>
            </a:r>
            <a:r>
              <a:rPr lang="fr-MA" b="1" dirty="0">
                <a:solidFill>
                  <a:srgbClr val="F2652A"/>
                </a:solidFill>
                <a:latin typeface="Verdana Pro" panose="020B0604030504040204" pitchFamily="34" charset="0"/>
              </a:rPr>
              <a:t>2029</a:t>
            </a: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),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Enquête nationale sur les niveaux de vie des ménages (5 enquêtes: 1990, 1998, 2006, 2019, 2022, 2025),</a:t>
            </a:r>
            <a:r>
              <a:rPr lang="fr-MA" b="1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Enquête de conjoncture auprès des ménages depuis 2007 (Trimestrielle),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Enquête nationale sur l’emploi du temps (</a:t>
            </a:r>
            <a:r>
              <a:rPr lang="fr-FR" dirty="0">
                <a:solidFill>
                  <a:schemeClr val="tx1"/>
                </a:solidFill>
                <a:latin typeface="Verdana Pro" panose="020B0604030504040204" pitchFamily="34" charset="0"/>
              </a:rPr>
              <a:t>1997, 2012, </a:t>
            </a:r>
            <a:r>
              <a:rPr lang="fr-FR" b="1" dirty="0">
                <a:solidFill>
                  <a:srgbClr val="F2652A"/>
                </a:solidFill>
                <a:latin typeface="Verdana Pro" panose="020B0604030504040204" pitchFamily="34" charset="0"/>
              </a:rPr>
              <a:t>2026</a:t>
            </a:r>
            <a:r>
              <a:rPr lang="fr-FR" dirty="0">
                <a:solidFill>
                  <a:schemeClr val="tx1"/>
                </a:solidFill>
                <a:latin typeface="Verdana Pro" panose="020B0604030504040204" pitchFamily="34" charset="0"/>
              </a:rPr>
              <a:t>)</a:t>
            </a: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, </a:t>
            </a:r>
            <a:endParaRPr lang="fr-FR" dirty="0">
              <a:solidFill>
                <a:schemeClr val="tx1"/>
              </a:solidFill>
              <a:latin typeface="Verdana Pro" panose="020B060403050404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Enquête nationale sur la violence à l’encontre des femmes (2009, 2019, </a:t>
            </a:r>
            <a:r>
              <a:rPr lang="fr-MA" b="1" dirty="0">
                <a:solidFill>
                  <a:srgbClr val="F2652A"/>
                </a:solidFill>
                <a:latin typeface="Verdana Pro" panose="020B0604030504040204" pitchFamily="34" charset="0"/>
              </a:rPr>
              <a:t>2030</a:t>
            </a:r>
            <a:r>
              <a:rPr lang="fr-MA" dirty="0">
                <a:solidFill>
                  <a:schemeClr val="tx1"/>
                </a:solidFill>
                <a:latin typeface="Verdana Pro" panose="020B0604030504040204" pitchFamily="34" charset="0"/>
              </a:rPr>
              <a:t>), </a:t>
            </a:r>
            <a:endParaRPr lang="fr-FR" dirty="0">
              <a:solidFill>
                <a:schemeClr val="tx1"/>
              </a:solidFill>
              <a:latin typeface="Verdana Pro" panose="020B060403050404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solidFill>
                  <a:schemeClr val="tx1"/>
                </a:solidFill>
                <a:latin typeface="Verdana Pro" panose="020B0604030504040204" pitchFamily="34" charset="0"/>
              </a:rPr>
              <a:t>Enquêtes sectorielles (éducation, emploi-salaire, habitat,…),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solidFill>
                  <a:schemeClr val="tx1"/>
                </a:solidFill>
                <a:latin typeface="Verdana Pro" panose="020B0604030504040204" pitchFamily="34" charset="0"/>
              </a:rPr>
              <a:t>Statistiques administratives sociales,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dirty="0">
                <a:solidFill>
                  <a:schemeClr val="tx1"/>
                </a:solidFill>
                <a:latin typeface="Verdana Pro" panose="020B0604030504040204" pitchFamily="34" charset="0"/>
              </a:rPr>
              <a:t>Registre sociale unifié. 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25476" y="1337163"/>
            <a:ext cx="9866779" cy="8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: production </a:t>
            </a:r>
            <a:r>
              <a:rPr lang="fr-FR" sz="2000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(Suite)</a:t>
            </a:r>
            <a:endParaRPr lang="fr-FR" sz="2400" dirty="0">
              <a:solidFill>
                <a:srgbClr val="622675"/>
              </a:solidFill>
              <a:latin typeface="Verdana Pro Black" panose="020B0A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70483" y="2394578"/>
            <a:ext cx="11533445" cy="4366148"/>
          </a:xfrm>
        </p:spPr>
        <p:txBody>
          <a:bodyPr>
            <a:normAutofit lnSpcReduction="10000"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6"/>
              </a:buBlip>
              <a:defRPr/>
            </a:pPr>
            <a:r>
              <a:rPr lang="fr-FR" sz="2000" b="1" dirty="0">
                <a:latin typeface="Verdana Pro" panose="020B0604030504040204" pitchFamily="34" charset="0"/>
              </a:rPr>
              <a:t>Domaine économique: 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Les Comptes Nationaux,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Recensement économique (2001, 2023)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Recensement agricole (</a:t>
            </a:r>
            <a:r>
              <a:rPr lang="en-ZA" sz="1800" dirty="0">
                <a:latin typeface="Verdana Pro" panose="020B0604030504040204" pitchFamily="34" charset="0"/>
              </a:rPr>
              <a:t>1973, 1991, 1994, 1996, 2006, 2010, 2016) </a:t>
            </a:r>
            <a:endParaRPr lang="fr-MA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nationales sur les structures économiques (1998, 2006, 2014, 2023,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2030</a:t>
            </a:r>
            <a:r>
              <a:rPr lang="fr-MA" sz="1800" dirty="0">
                <a:latin typeface="Verdana Pro" panose="020B0604030504040204" pitchFamily="34" charset="0"/>
              </a:rPr>
              <a:t>) 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annuelle auprès des entreprises, depuis 2005 (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Modulaire</a:t>
            </a:r>
            <a:r>
              <a:rPr lang="fr-MA" sz="1800" dirty="0">
                <a:latin typeface="Verdana Pro" panose="020B0604030504040204" pitchFamily="34" charset="0"/>
              </a:rPr>
              <a:t>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2026</a:t>
            </a:r>
            <a:r>
              <a:rPr lang="fr-MA" sz="1800" dirty="0">
                <a:latin typeface="Verdana Pro" panose="020B0604030504040204" pitchFamily="34" charset="0"/>
              </a:rPr>
              <a:t>) 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Enquêtes de conjoncture auprès des entreprises, depuis 1960 (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Trimestrielle</a:t>
            </a:r>
            <a:r>
              <a:rPr lang="fr-MA" sz="1800" dirty="0">
                <a:latin typeface="Verdana Pro" panose="020B0604030504040204" pitchFamily="34" charset="0"/>
              </a:rPr>
              <a:t>)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sur l’investissement du secteur des administrations publiques (1998, 2001, 2005, 2007, 2011, 2014, 2025,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2030</a:t>
            </a:r>
            <a:r>
              <a:rPr lang="fr-MA" sz="1800" dirty="0">
                <a:latin typeface="Verdana Pro" panose="020B0604030504040204" pitchFamily="34" charset="0"/>
              </a:rPr>
              <a:t>), 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nationale auprès des institutions sans but lucratif (2008, 2021,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2029</a:t>
            </a:r>
            <a:r>
              <a:rPr lang="fr-MA" sz="1800" dirty="0">
                <a:latin typeface="Verdana Pro" panose="020B0604030504040204" pitchFamily="34" charset="0"/>
              </a:rPr>
              <a:t>). </a:t>
            </a:r>
            <a:endParaRPr lang="fr-FR" sz="1800" dirty="0">
              <a:latin typeface="Verdana Pro" panose="020B0604030504040204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auprès des entreprises (climat des affaires) (2019),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MA" sz="1800" dirty="0">
                <a:latin typeface="Verdana Pro" panose="020B0604030504040204" pitchFamily="34" charset="0"/>
              </a:rPr>
              <a:t>Enquête nationale sur le secteur informel (1999, 2006, 2013, 2023, </a:t>
            </a:r>
            <a:r>
              <a:rPr lang="fr-MA" sz="1800" b="1" dirty="0">
                <a:solidFill>
                  <a:srgbClr val="F2652A"/>
                </a:solidFill>
                <a:latin typeface="Verdana Pro" panose="020B0604030504040204" pitchFamily="34" charset="0"/>
              </a:rPr>
              <a:t>2029</a:t>
            </a:r>
            <a:r>
              <a:rPr lang="fr-MA" sz="1800" dirty="0">
                <a:latin typeface="Verdana Pro" panose="020B0604030504040204" pitchFamily="34" charset="0"/>
              </a:rPr>
              <a:t>).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Enquêtes sectorielles (industrie, agriculture, tourisme, etc.)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125476" y="1337163"/>
            <a:ext cx="9866779" cy="8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: production </a:t>
            </a:r>
            <a:r>
              <a:rPr lang="fr-FR" sz="2000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(Suite)</a:t>
            </a:r>
            <a:endParaRPr lang="fr-FR" sz="2400" dirty="0">
              <a:solidFill>
                <a:srgbClr val="622675"/>
              </a:solidFill>
              <a:latin typeface="Verdana Pro Black" panose="020B0A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9199" y="1443865"/>
            <a:ext cx="10551421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IV. Réalisations du SSN production </a:t>
            </a:r>
            <a:r>
              <a:rPr lang="fr-FR" sz="2000" b="1" dirty="0">
                <a:solidFill>
                  <a:srgbClr val="622675"/>
                </a:solidFill>
                <a:latin typeface="Verdana Pro Black" panose="020B0A04030504040204" pitchFamily="34" charset="0"/>
                <a:ea typeface="+mn-ea"/>
                <a:cs typeface="+mn-cs"/>
              </a:rPr>
              <a:t>(Suite)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61278" y="2446084"/>
            <a:ext cx="10683896" cy="4104456"/>
          </a:xfr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6"/>
              </a:buBlip>
              <a:defRPr/>
            </a:pPr>
            <a:r>
              <a:rPr lang="fr-FR" sz="2000" b="1" dirty="0">
                <a:latin typeface="Verdana Pro" panose="020B0604030504040204" pitchFamily="34" charset="0"/>
              </a:rPr>
              <a:t>Domaine économique (suite):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Indices statistiques:</a:t>
            </a: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defRPr/>
            </a:pPr>
            <a:r>
              <a:rPr lang="fr-FR" sz="1800" dirty="0">
                <a:latin typeface="Verdana Pro" panose="020B0604030504040204" pitchFamily="34" charset="0"/>
              </a:rPr>
              <a:t>Indice des prix à la consommation (mensuelle), </a:t>
            </a: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defRPr/>
            </a:pPr>
            <a:r>
              <a:rPr lang="fr-FR" sz="1800" dirty="0">
                <a:latin typeface="Verdana Pro" panose="020B0604030504040204" pitchFamily="34" charset="0"/>
              </a:rPr>
              <a:t>Indice des prix à la production (mensuelle), </a:t>
            </a: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defRPr/>
            </a:pPr>
            <a:r>
              <a:rPr lang="fr-FR" sz="1800" dirty="0">
                <a:latin typeface="Verdana Pro" panose="020B0604030504040204" pitchFamily="34" charset="0"/>
              </a:rPr>
              <a:t>Indice de production (trimestrielle), </a:t>
            </a: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defRPr/>
            </a:pPr>
            <a:r>
              <a:rPr lang="fr-FR" sz="1800" dirty="0">
                <a:latin typeface="Verdana Pro" panose="020B0604030504040204" pitchFamily="34" charset="0"/>
              </a:rPr>
              <a:t>Indice du commerce extérieur (trimestrielle), </a:t>
            </a: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defRPr/>
            </a:pPr>
            <a:r>
              <a:rPr lang="fr-FR" sz="1800" dirty="0">
                <a:latin typeface="Verdana Pro" panose="020B0604030504040204" pitchFamily="34" charset="0"/>
              </a:rPr>
              <a:t>Indice du prix de gros (mensuel),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Statistiques administratives financière et du commerce extérieur;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18E00"/>
              </a:buClr>
              <a:buSzPct val="120000"/>
              <a:buBlip>
                <a:blip r:embed="rId7"/>
              </a:buBlip>
              <a:defRPr/>
            </a:pPr>
            <a:r>
              <a:rPr lang="fr-FR" sz="1800" dirty="0">
                <a:latin typeface="Verdana Pro" panose="020B0604030504040204" pitchFamily="34" charset="0"/>
              </a:rPr>
              <a:t>Répertoire des entreprises, registres du commerce, CNSS, registres fiscaux.</a:t>
            </a:r>
            <a:endParaRPr lang="fr-FR" sz="1600" kern="1200" dirty="0">
              <a:solidFill>
                <a:schemeClr val="tx1"/>
              </a:solidFill>
              <a:ea typeface="+mn-ea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fr-FR" sz="1600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474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1009</Words>
  <Application>Microsoft Office PowerPoint</Application>
  <PresentationFormat>Grand écran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Verdana Pro</vt:lpstr>
      <vt:lpstr>Verdana Pro Black</vt:lpstr>
      <vt:lpstr>Verdana Pro Cond Light</vt:lpstr>
      <vt:lpstr>Verdana Pro Cond Semibold</vt:lpstr>
      <vt:lpstr>Thème Office</vt:lpstr>
      <vt:lpstr>Présentation PowerPoint</vt:lpstr>
      <vt:lpstr>Plan</vt:lpstr>
      <vt:lpstr>I. Introduction</vt:lpstr>
      <vt:lpstr>II. Acteurs du SSN</vt:lpstr>
      <vt:lpstr>Présentation PowerPoint</vt:lpstr>
      <vt:lpstr>IV. Réalisations du SSN : production</vt:lpstr>
      <vt:lpstr>Présentation PowerPoint</vt:lpstr>
      <vt:lpstr>Présentation PowerPoint</vt:lpstr>
      <vt:lpstr>IV. Réalisations du SSN production (Suite)</vt:lpstr>
      <vt:lpstr>Présentation PowerPoint</vt:lpstr>
      <vt:lpstr>Présentation PowerPoint</vt:lpstr>
      <vt:lpstr>IV. Réalisations du SSN : Diffusion (Suite)</vt:lpstr>
      <vt:lpstr>Plans d’action mondiaux de la statistique</vt:lpstr>
      <vt:lpstr>V. Axes de développement du SSN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O.Marseli</cp:lastModifiedBy>
  <cp:revision>24</cp:revision>
  <dcterms:created xsi:type="dcterms:W3CDTF">2025-10-16T09:13:00Z</dcterms:created>
  <dcterms:modified xsi:type="dcterms:W3CDTF">2025-10-19T12:57:16Z</dcterms:modified>
</cp:coreProperties>
</file>