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4" r:id="rId3"/>
    <p:sldId id="266" r:id="rId4"/>
    <p:sldId id="267" r:id="rId5"/>
    <p:sldId id="269" r:id="rId6"/>
    <p:sldId id="270" r:id="rId7"/>
    <p:sldId id="271" r:id="rId8"/>
    <p:sldId id="272" r:id="rId9"/>
    <p:sldId id="273" r:id="rId10"/>
  </p:sldIdLst>
  <p:sldSz cx="12192000" cy="6858000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0"/>
    <p:restoredTop sz="94673"/>
  </p:normalViewPr>
  <p:slideViewPr>
    <p:cSldViewPr snapToGrid="0">
      <p:cViewPr varScale="1">
        <p:scale>
          <a:sx n="77" d="100"/>
          <a:sy n="77" d="100"/>
        </p:scale>
        <p:origin x="9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1400-D781-48F7-9093-6327C192C4CF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B8597-59C5-4143-B03C-8DC4642F2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594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2833-87B0-407F-9BF6-CAB4C07EDB29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15913-3B98-487A-B61A-98020726C9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39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5913-3B98-487A-B61A-98020726C9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59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5913-3B98-487A-B61A-98020726C91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89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5913-3B98-487A-B61A-98020726C91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48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5913-3B98-487A-B61A-98020726C91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61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5913-3B98-487A-B61A-98020726C91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89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5913-3B98-487A-B61A-98020726C91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40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5913-3B98-487A-B61A-98020726C91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889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5913-3B98-487A-B61A-98020726C91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9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5913-3B98-487A-B61A-98020726C91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9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41B51-7F84-431D-E584-39F33ABE4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DEC228-24F9-7A1A-E474-C1B4E625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3AC8C-8A0F-715B-99A9-BE6F2B73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5B197-AF2E-70E5-D9C0-35302CB4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3698E7-75B9-69BA-97E9-1E1E5EFE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76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CBB58-BEFC-C259-2C17-C022D5E8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F50C81-AD21-A7AB-AB12-834625570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2CB4C0-C315-779D-6994-CD09F6F8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D93114-5EB8-1DF8-3447-B7BCD5F7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E4927E-7BAC-4E29-2F50-07B9C939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9F2922-37F8-71FB-801B-F7EDE28A8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A5B53E-4F18-D3EA-0668-7FA62CAE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303D81-8E75-BEC3-9C6C-9E679015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BA9D2B-2557-C83B-412A-DC768545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0C3FF-1DE0-AB79-0CF3-058E1449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6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7BA37-DDDB-D097-A380-8887B236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69822-CFF6-736A-EBD4-F29B0D113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E1D4B-3FDA-42C5-DD9F-6270D42A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8B7EE-63DF-E61E-A203-2E16C1857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A60A49-F9BE-CA3E-A97E-659093DC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83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22C4C-4353-DE51-F5CC-F8CF3E01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25CA56-5734-394E-9DEB-B5FE71F46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ADE8B-EA63-8775-0A7A-CC87C377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AB94CE-D41E-591B-3358-A2D155FB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6BBBE2-B8F0-E28C-D16F-41E279C8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0EEC9-0AC5-1B0F-35F5-6224792C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C8AF98-F511-5CB1-ECE6-B4B1F68F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BEC7EB-F5B9-BBDD-AFB6-5A6310FFA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1E750C-AF72-FE37-46B2-75DEEB3B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F85459-0F20-D12B-ECD6-731B3242B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A26319-EBEB-5821-7AE0-DE957B93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5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D4785-66D5-E136-5523-1A7A08D0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90D79C-EFD8-1FC3-9857-981153F3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6A7AA0-0D5C-534B-A55F-AA304BEFF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8E1D41-9F12-D9E6-B931-E03583A03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BC5946-40E5-DE38-11AB-2E2535785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F6D94DC-3E6C-0CDE-5B2D-2CB5ED9A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8528AA-4EBD-27E3-5CED-2A8FE7A4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45D939-FD17-0CB5-4605-0ED3A981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37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FB602-C5AF-196A-F96A-4BE27543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69DB88-8829-FA42-DC1F-95AD9AB7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CE6028-DCE2-40BF-DE1A-A95E0008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7CE622-E260-4CD3-2DC4-AE97C09B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74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52A6B5-486E-C175-14F2-CA896EE5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3D2E7D-5DB3-6D41-F17F-9587704D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1F40A3-9EEA-93C7-FA6B-FAD3CF26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7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94426-0E4B-2409-CF0E-DF9573FD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B07BA-48B1-BDD8-2593-81603D53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370D3D-4544-2207-1BBE-C8D710BB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FF3C00-AC26-EC32-4B81-0B994D61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C03A88-328B-0351-5550-D46719FA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853934-6FE2-99B6-FC85-7A6C5373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18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4F706-309D-60D1-19D4-2FC8CFE5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CC068E-F2D0-E750-C06D-54DBB17AA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49F0AA-1219-25A9-0ED0-75396DDC4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4A10AF-350C-9F9E-277F-10F14595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9BC099-F715-7153-B0E0-F798A3D8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EA65B7-CBA7-764E-86D5-518FAF86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8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1F46E8-1E53-57E6-BAE7-FAFFEA62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2D46F9-6971-926D-6776-E89AE687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E81247-4B34-6749-DE8B-D03BE1009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71DD-2B76-EC46-A281-502153535006}" type="datetimeFigureOut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24D9DA-5AB9-1642-3369-9441AF551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37FCA8-26BE-DCE9-1C6E-D481431E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DB463-2C8A-7D44-818D-7F4DEAD15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7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cp.ma/Indicateurs-Conjoncture-entreprise_r621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hcp.ma/Publications-Conjoncture-entreprise_r622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cp.ma/file/242672/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hyperlink" Target="https://www.hcp.ma/file/242667/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hcp.ma/file/243499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hcp.ma/file/243501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resultats2024.rgphapps.m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373A04B-1F31-4423-9AD6-ADA299B433CC}"/>
              </a:ext>
            </a:extLst>
          </p:cNvPr>
          <p:cNvSpPr txBox="1"/>
          <p:nvPr/>
        </p:nvSpPr>
        <p:spPr>
          <a:xfrm>
            <a:off x="1876522" y="2184294"/>
            <a:ext cx="8438956" cy="2145268"/>
          </a:xfrm>
          <a:prstGeom prst="roundRect">
            <a:avLst/>
          </a:prstGeom>
          <a:noFill/>
          <a:ln>
            <a:solidFill>
              <a:srgbClr val="9933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Système d’information statistique sur les entreprises </a:t>
            </a:r>
          </a:p>
          <a:p>
            <a:pPr algn="ctr">
              <a:defRPr/>
            </a:pPr>
            <a:r>
              <a:rPr lang="fr-FR" sz="4000" b="1" dirty="0">
                <a:solidFill>
                  <a:srgbClr val="8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 HCP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66372A-0B35-4D5D-942E-BDCE6F2312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333" y="5762703"/>
            <a:ext cx="2433812" cy="5310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7A715B3-EAE4-4750-9842-933F9BB82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332" y="4951821"/>
            <a:ext cx="4748996" cy="579184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0894C6F-C524-4AD7-BF48-69481D616EB2}"/>
              </a:ext>
            </a:extLst>
          </p:cNvPr>
          <p:cNvSpPr txBox="1">
            <a:spLocks/>
          </p:cNvSpPr>
          <p:nvPr/>
        </p:nvSpPr>
        <p:spPr bwMode="auto">
          <a:xfrm>
            <a:off x="6736682" y="5604634"/>
            <a:ext cx="4604048" cy="114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pPr algn="l">
              <a:defRPr/>
            </a:pPr>
            <a:r>
              <a:rPr lang="fr-FR" altLang="fr-FR" sz="1200" i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Mourad FEDDOULI</a:t>
            </a:r>
            <a:br>
              <a:rPr lang="fr-FR" altLang="fr-FR" sz="1200" i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fr-FR" altLang="fr-FR" sz="1200" i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Chef de division du Recensement Economique et des Enquêtes auprès des Etablissements </a:t>
            </a:r>
          </a:p>
          <a:p>
            <a:pPr algn="l">
              <a:defRPr/>
            </a:pPr>
            <a:r>
              <a:rPr lang="fr-FR" altLang="fr-FR" sz="1200" i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DS/HCP</a:t>
            </a:r>
          </a:p>
          <a:p>
            <a:pPr algn="l">
              <a:defRPr/>
            </a:pPr>
            <a:r>
              <a:rPr lang="fr-FR" altLang="fr-FR" sz="1200" i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m.feddouli@hcp.ma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95323FC-0374-4B5D-9157-650E1502A9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3011" y="72326"/>
            <a:ext cx="6369204" cy="63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8BCF7ED-733F-4EC9-A4EE-87370964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543" y="2578100"/>
            <a:ext cx="8652953" cy="2369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87325" indent="-187325" eaLnBrk="0" hangingPunct="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Clr>
                <a:srgbClr val="F18E00"/>
              </a:buClr>
              <a:buSzPct val="120000"/>
              <a:buFont typeface="+mj-lt"/>
              <a:buAutoNum type="arabicPeriod"/>
              <a:defRPr/>
            </a:pPr>
            <a:r>
              <a:rPr lang="fr-FR" altLang="fr-F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Répertoire statistique des entreprises</a:t>
            </a: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Clr>
                <a:srgbClr val="F18E00"/>
              </a:buClr>
              <a:buSzPct val="120000"/>
              <a:buFont typeface="+mj-lt"/>
              <a:buAutoNum type="arabicPeriod"/>
              <a:defRPr/>
            </a:pPr>
            <a:r>
              <a:rPr lang="fr-FR" altLang="fr-F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Enquêtes : structurelles, annuelles et infra annuelles</a:t>
            </a: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Clr>
                <a:srgbClr val="F18E00"/>
              </a:buClr>
              <a:buSzPct val="120000"/>
              <a:buFont typeface="+mj-lt"/>
              <a:buAutoNum type="arabicPeriod"/>
              <a:defRPr/>
            </a:pPr>
            <a:r>
              <a:rPr lang="fr-FR" altLang="fr-F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Cartographie des établissements économiques CEE 2023</a:t>
            </a: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Clr>
                <a:srgbClr val="F18E00"/>
              </a:buClr>
              <a:buSzPct val="120000"/>
              <a:buFont typeface="+mj-lt"/>
              <a:buAutoNum type="arabicPeriod"/>
              <a:defRPr/>
            </a:pPr>
            <a:r>
              <a:rPr lang="fr-FR" altLang="fr-F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Contraintes et perspectives</a:t>
            </a:r>
            <a:endParaRPr lang="fr-FR" altLang="fr-FR" sz="1800" dirty="0">
              <a:solidFill>
                <a:schemeClr val="tx1"/>
              </a:solidFill>
            </a:endParaRP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6FE6597D-0707-4676-B24C-B69ADF9CD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7989" y="1609793"/>
            <a:ext cx="7358062" cy="592138"/>
          </a:xfrm>
        </p:spPr>
        <p:txBody>
          <a:bodyPr/>
          <a:lstStyle/>
          <a:p>
            <a:pPr algn="ctr"/>
            <a:r>
              <a:rPr lang="fr-FR" altLang="fr-FR" sz="2400" b="1" i="1" kern="0" dirty="0">
                <a:solidFill>
                  <a:srgbClr val="7B003B"/>
                </a:solidFill>
                <a:latin typeface="Times" panose="02020603050405020304" pitchFamily="18" charset="0"/>
              </a:rPr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54895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CBB03-224F-4AF2-98E6-2C97C64E4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872" y="2352341"/>
            <a:ext cx="9552562" cy="3118489"/>
          </a:xfrm>
        </p:spPr>
        <p:txBody>
          <a:bodyPr/>
          <a:lstStyle/>
          <a:p>
            <a:pPr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FR" sz="1800" dirty="0"/>
              <a:t>Le Répertoire Statistique des Entreprises (RSE) : socle du système d’information sur les entreprises.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FR" sz="1800" dirty="0"/>
              <a:t>Mis en place par le HCP en 2005, le RSE trouve son origine dans la base issue du Recensement Économique de 2001-2002.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FR" sz="1800" dirty="0"/>
              <a:t>Mise à jour régulière assurée principalement à partir des fichiers sources administratives et des enquêtes statistiques auprès des entreprises.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fr-FR" sz="1800" dirty="0"/>
              <a:t>La récente cartographie des établissements économiques (CEE 2023-2024) a permis un renforcement majeur du RSE, améliorant sa qualité, sa couverture et son géoréférencement.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3067CF-067D-4DB5-98E8-D5782209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267" y="1488741"/>
            <a:ext cx="5771911" cy="638944"/>
          </a:xfrm>
        </p:spPr>
        <p:txBody>
          <a:bodyPr>
            <a:normAutofit fontScale="90000"/>
          </a:bodyPr>
          <a:lstStyle/>
          <a:p>
            <a:br>
              <a:rPr lang="fr-FR" sz="2400" i="1" dirty="0">
                <a:latin typeface="Times" panose="02020603050405020304" pitchFamily="18" charset="0"/>
              </a:rPr>
            </a:br>
            <a:r>
              <a:rPr lang="fr-FR" sz="2700" b="1" i="1" kern="0" dirty="0">
                <a:solidFill>
                  <a:srgbClr val="7B003B"/>
                </a:solidFill>
                <a:latin typeface="Times" panose="02020603050405020304" pitchFamily="18" charset="0"/>
              </a:rPr>
              <a:t>Répertoire Statistique des Entreprises (RSE)</a:t>
            </a:r>
            <a:br>
              <a:rPr lang="fr-FR" sz="2700" b="1" i="1" kern="0" dirty="0">
                <a:solidFill>
                  <a:srgbClr val="7B003B"/>
                </a:solidFill>
                <a:latin typeface="Times" panose="02020603050405020304" pitchFamily="18" charset="0"/>
              </a:rPr>
            </a:br>
            <a:endParaRPr lang="fr-FR" sz="2700" b="1" i="1" kern="0" dirty="0">
              <a:solidFill>
                <a:srgbClr val="7B003B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98543"/>
              </p:ext>
            </p:extLst>
          </p:nvPr>
        </p:nvGraphicFramePr>
        <p:xfrm>
          <a:off x="1504544" y="4859845"/>
          <a:ext cx="9182911" cy="12219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19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Objectifs</a:t>
                      </a:r>
                      <a:endParaRPr lang="fr-FR" sz="1600" b="1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Unité statistique</a:t>
                      </a:r>
                      <a:r>
                        <a:rPr lang="fr-FR" sz="1600" u="sng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fr-FR" sz="1600" b="1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Couverture</a:t>
                      </a:r>
                      <a:endParaRPr lang="fr-FR" sz="1600" b="1" i="1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776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fr-FR" sz="1400" b="1" u="none" strike="noStrike" dirty="0">
                          <a:solidFill>
                            <a:srgbClr val="800000"/>
                          </a:solidFill>
                          <a:effectLst/>
                        </a:rPr>
                        <a:t>Cadre d'échantillonnage pour les enquêtes statistiques économiques.</a:t>
                      </a:r>
                      <a:endParaRPr lang="fr-FR" sz="1400" b="1" i="1" u="none" strike="noStrike" dirty="0"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u="none" strike="noStrike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entreprises organisées qui détiennent une comptabilité formelle</a:t>
                      </a:r>
                      <a:endParaRPr lang="fr-FR" sz="1400" b="1" i="1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u="none" strike="noStrike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Secteurs marchands non agricoles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D11755D8-6047-4B54-95F7-377317B3E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307" y="5762702"/>
            <a:ext cx="99245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3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FAAAF30-4E31-4409-A4C8-4CF24096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457" y="2101987"/>
            <a:ext cx="10525328" cy="40472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87325" indent="-187325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enquêtes trimestrielles de conjoncture auprès des entreprises : comptent parmi les plus anciennes opérations statistiques.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Elles constituent un instrument clé pour le suivi à court terme de l’évolution de l’activité économique, en produisant des indicateurs avancés, rapides et sensibles aux fluctuations conjoncturelles.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M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Réformes récentes :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fr-FR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mise en place d’un système de collecte par web : CAWI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fr-FR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</a:t>
            </a: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projet de refonte visant la modernisation des outils et questionnaires, le renouvellement de l’échantillon et­ amélioration de l’analyse et de la diffusion des résultats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Publications: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 de synthèse : </a:t>
            </a: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https://www.hcp.ma/Publications-Conjoncture-entreprise_r622.html</a:t>
            </a:r>
            <a:endParaRPr lang="fr-FR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ü"/>
              <a:defRPr/>
            </a:pP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Séries des indicateurs : </a:t>
            </a: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https://www.hcp.ma/Indicateurs-Conjoncture-entreprise_r621.html</a:t>
            </a:r>
            <a:endParaRPr lang="fr-FR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3067CF-067D-4DB5-98E8-D5782209D11F}"/>
              </a:ext>
            </a:extLst>
          </p:cNvPr>
          <p:cNvSpPr txBox="1">
            <a:spLocks/>
          </p:cNvSpPr>
          <p:nvPr/>
        </p:nvSpPr>
        <p:spPr bwMode="auto">
          <a:xfrm>
            <a:off x="1502653" y="1358392"/>
            <a:ext cx="9504935" cy="6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br>
              <a:rPr lang="fr-FR" sz="2400" i="1" kern="0" dirty="0">
                <a:latin typeface="Times" panose="02020603050405020304" pitchFamily="18" charset="0"/>
              </a:rPr>
            </a:br>
            <a:r>
              <a:rPr lang="fr-FR" sz="2400" i="1" kern="0" dirty="0">
                <a:latin typeface="Times" panose="02020603050405020304" pitchFamily="18" charset="0"/>
              </a:rPr>
              <a:t>Enquêtes statistiques : Enquêtes infra-annuelles </a:t>
            </a:r>
            <a:br>
              <a:rPr lang="fr-FR" sz="2400" i="1" kern="0" dirty="0">
                <a:latin typeface="Times" panose="02020603050405020304" pitchFamily="18" charset="0"/>
              </a:rPr>
            </a:br>
            <a:endParaRPr lang="fr-FR" sz="2400" i="1" kern="0" dirty="0">
              <a:latin typeface="Times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43" y="5709908"/>
            <a:ext cx="1801087" cy="9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8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FAAAF30-4E31-4409-A4C8-4CF24096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43" y="2190261"/>
            <a:ext cx="10915184" cy="41395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87325" indent="-187325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lvl="1" indent="0" algn="just">
              <a:buClr>
                <a:srgbClr val="F18E00"/>
              </a:buClr>
              <a:buSzPct val="120000"/>
              <a:defRPr/>
            </a:pPr>
            <a:r>
              <a:rPr lang="fr-FR" sz="17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Informations détaillées par Produit / dispositif lourd ; </a:t>
            </a: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Secteurs cibles : Industrie, Construction, Commerce et Services marchands non financiers;</a:t>
            </a:r>
          </a:p>
          <a:p>
            <a:pPr marL="457200" lvl="1" indent="-190500" algn="just">
              <a:spcBef>
                <a:spcPts val="1200"/>
              </a:spcBef>
              <a:buClr>
                <a:srgbClr val="F18E00"/>
              </a:buClr>
              <a:buSzPct val="120000"/>
              <a:defRPr/>
            </a:pPr>
            <a:r>
              <a:rPr lang="fr-FR" sz="17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Produire des indicateurs de performances des entreprises (TPME et GE) </a:t>
            </a: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Révision de l’année de base des comptes nationaux conformément aux normes et recommandations du SCN.</a:t>
            </a:r>
          </a:p>
          <a:p>
            <a:pPr marL="457200" lvl="1" indent="-190500" algn="just">
              <a:spcBef>
                <a:spcPts val="1200"/>
              </a:spcBef>
              <a:buClr>
                <a:srgbClr val="F18E00"/>
              </a:buClr>
              <a:buSzPct val="120000"/>
              <a:defRPr/>
            </a:pPr>
            <a:r>
              <a:rPr lang="fr-MA" sz="17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</a:t>
            </a:r>
            <a:r>
              <a:rPr lang="fr-M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fr-M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 d'observation : entreprise organisée</a:t>
            </a: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fr-M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Questionnaires : conçus en tenant compte de la spécificité de chaque </a:t>
            </a: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secteur d’activité;</a:t>
            </a:r>
            <a:endParaRPr lang="fr-MA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fr-M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collecte : solution informatique intégrée (CAPI/Pad Web)</a:t>
            </a:r>
          </a:p>
          <a:p>
            <a:pPr marL="457200" lvl="1" indent="-185738" algn="just">
              <a:spcBef>
                <a:spcPts val="600"/>
              </a:spcBef>
              <a:buClr>
                <a:srgbClr val="F18E00"/>
              </a:buClr>
              <a:buSzPct val="120000"/>
              <a:defRPr/>
            </a:pPr>
            <a:r>
              <a:rPr lang="fr-MA" sz="17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Réformes </a:t>
            </a:r>
            <a:r>
              <a:rPr lang="fr-M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31837"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fr-MA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Mise en place d’une enquête permanente auprès des entreprises</a:t>
            </a:r>
          </a:p>
          <a:p>
            <a:pPr marL="731837"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Couverture élargie intégrant le volet structurel et les thématiques émergentes (innovation, environnement, etc.)</a:t>
            </a:r>
          </a:p>
          <a:p>
            <a:pPr marL="731837"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Ø"/>
              <a:defRPr/>
            </a:pPr>
            <a:r>
              <a:rPr lang="fr-FR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Réponse renforcée aux besoins d’information économique des différents utilisateurs internes et externes</a:t>
            </a:r>
            <a:endParaRPr lang="fr-FR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3067CF-067D-4DB5-98E8-D5782209D11F}"/>
              </a:ext>
            </a:extLst>
          </p:cNvPr>
          <p:cNvSpPr txBox="1">
            <a:spLocks/>
          </p:cNvSpPr>
          <p:nvPr/>
        </p:nvSpPr>
        <p:spPr bwMode="auto">
          <a:xfrm>
            <a:off x="2687935" y="1399662"/>
            <a:ext cx="6985000" cy="6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br>
              <a:rPr lang="fr-FR" sz="2400" i="1" kern="0" dirty="0">
                <a:latin typeface="Times" panose="02020603050405020304" pitchFamily="18" charset="0"/>
              </a:rPr>
            </a:br>
            <a:r>
              <a:rPr lang="fr-FR" sz="2400" i="1" kern="0" dirty="0">
                <a:latin typeface="Times" panose="02020603050405020304" pitchFamily="18" charset="0"/>
              </a:rPr>
              <a:t>Enquêtes statistiques : Enquête Nationale sur les Structures Économiques (ENSE)</a:t>
            </a:r>
            <a:br>
              <a:rPr lang="fr-FR" sz="2400" i="1" kern="0" dirty="0">
                <a:latin typeface="Times" panose="02020603050405020304" pitchFamily="18" charset="0"/>
              </a:rPr>
            </a:br>
            <a:endParaRPr lang="fr-FR" sz="2400" i="1" kern="0" dirty="0">
              <a:latin typeface="Times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139983-18D2-41AF-B180-EA05DD1BE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6939" y="1893815"/>
            <a:ext cx="1341088" cy="12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4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FAAAF30-4E31-4409-A4C8-4CF24096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74" y="2142352"/>
            <a:ext cx="11079804" cy="39549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87325" indent="-187325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-190500" algn="just">
              <a:spcAft>
                <a:spcPts val="600"/>
              </a:spcAft>
              <a:buClr>
                <a:srgbClr val="F18E00"/>
              </a:buClr>
              <a:buSzPct val="120000"/>
              <a:defRPr/>
            </a:pPr>
            <a:r>
              <a:rPr lang="fr-FR" sz="1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Ratissage complet de tout le territoire national; </a:t>
            </a: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Opération menée en parallèle avec les travaux cartographiques préparatoires du RGPH 2024 : utilisation du découpage actualisé en districts et optimisation des moyens pour de meilleures résultats;</a:t>
            </a:r>
          </a:p>
          <a:p>
            <a:pPr marL="457200" lvl="1" indent="-190500" algn="just">
              <a:spcBef>
                <a:spcPts val="1200"/>
              </a:spcBef>
              <a:spcAft>
                <a:spcPts val="600"/>
              </a:spcAft>
              <a:buClr>
                <a:srgbClr val="F18E00"/>
              </a:buClr>
              <a:buSzPct val="120000"/>
              <a:defRPr/>
            </a:pPr>
            <a:r>
              <a:rPr lang="fr-FR" sz="1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Objectifs</a:t>
            </a: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Fournir une image complète, détaillée et actualisée de la structure des activités économiques</a:t>
            </a: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Mettre en place une base de données géo-référencées des établissements économiques permettant des analyses spatiales des activités économiques</a:t>
            </a:r>
          </a:p>
          <a:p>
            <a:pPr marL="457200" lvl="1" indent="-190500" algn="just">
              <a:spcBef>
                <a:spcPts val="1200"/>
              </a:spcBef>
              <a:spcAft>
                <a:spcPts val="600"/>
              </a:spcAft>
              <a:buClr>
                <a:srgbClr val="F18E00"/>
              </a:buClr>
              <a:buSzPct val="120000"/>
              <a:defRPr/>
            </a:pPr>
            <a:r>
              <a:rPr lang="fr-MA" sz="18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</a:t>
            </a:r>
            <a:r>
              <a:rPr lang="fr-M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F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M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 d'observation : local à usage professionnel LUP</a:t>
            </a: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M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: léger modulable (identification, activité, emploi, etc.)</a:t>
            </a:r>
          </a:p>
          <a:p>
            <a:pPr lvl="1" algn="just"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M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Méthode de collecte : plateforme intégrée (CAPI/Pad Web)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3067CF-067D-4DB5-98E8-D5782209D11F}"/>
              </a:ext>
            </a:extLst>
          </p:cNvPr>
          <p:cNvSpPr txBox="1">
            <a:spLocks/>
          </p:cNvSpPr>
          <p:nvPr/>
        </p:nvSpPr>
        <p:spPr bwMode="auto">
          <a:xfrm>
            <a:off x="2776976" y="1375707"/>
            <a:ext cx="6985000" cy="6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br>
              <a:rPr lang="fr-FR" sz="2400" i="1" kern="0" dirty="0">
                <a:latin typeface="Times" panose="02020603050405020304" pitchFamily="18" charset="0"/>
              </a:rPr>
            </a:br>
            <a:r>
              <a:rPr lang="fr-FR" sz="2400" i="1" kern="0" dirty="0">
                <a:latin typeface="Times" panose="02020603050405020304" pitchFamily="18" charset="0"/>
              </a:rPr>
              <a:t>Cartographie des établissements économiques CEE</a:t>
            </a:r>
            <a:br>
              <a:rPr lang="fr-FR" sz="2400" i="1" kern="0" dirty="0">
                <a:latin typeface="Times" panose="02020603050405020304" pitchFamily="18" charset="0"/>
              </a:rPr>
            </a:br>
            <a:endParaRPr lang="fr-FR" sz="2400" i="1" kern="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0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FAAAF30-4E31-4409-A4C8-4CF24096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44" y="2084791"/>
            <a:ext cx="9244202" cy="19928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87325" indent="-187325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rgbClr val="F18E00"/>
              </a:buClr>
              <a:buSzPct val="120000"/>
              <a:defRPr/>
            </a:pPr>
            <a:r>
              <a:rPr lang="fr-MA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d’information sur les premiers résultats :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https://www.hcp.ma/file/242667/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 des données au niveau communal :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https://www.hcp.ma/file/242672/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Cartes thématiques et tableaux statistiques :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https://resultats2024.rgphapps.ma/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 détaillé des résultats :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https://www.hcp.ma/file/243501/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  <a:buClr>
                <a:srgbClr val="F18E00"/>
              </a:buClr>
              <a:buSzPct val="120000"/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Tableaux statistiques exploitables en format Excel : 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https://www.hcp.ma/file/243499/</a:t>
            </a:r>
            <a:r>
              <a:rPr lang="fr-F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3067CF-067D-4DB5-98E8-D5782209D11F}"/>
              </a:ext>
            </a:extLst>
          </p:cNvPr>
          <p:cNvSpPr txBox="1">
            <a:spLocks/>
          </p:cNvSpPr>
          <p:nvPr/>
        </p:nvSpPr>
        <p:spPr bwMode="auto">
          <a:xfrm>
            <a:off x="2571203" y="1226709"/>
            <a:ext cx="6985000" cy="63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br>
              <a:rPr lang="fr-FR" sz="2400" i="1" kern="0" dirty="0">
                <a:latin typeface="Times" panose="02020603050405020304" pitchFamily="18" charset="0"/>
              </a:rPr>
            </a:br>
            <a:r>
              <a:rPr lang="fr-FR" sz="2400" i="1" kern="0" dirty="0">
                <a:latin typeface="Times" panose="02020603050405020304" pitchFamily="18" charset="0"/>
              </a:rPr>
              <a:t>Cartographie des établissements économiques CEE</a:t>
            </a:r>
            <a:br>
              <a:rPr lang="fr-FR" sz="2400" i="1" kern="0" dirty="0">
                <a:latin typeface="Times" panose="02020603050405020304" pitchFamily="18" charset="0"/>
              </a:rPr>
            </a:br>
            <a:endParaRPr lang="fr-FR" sz="2400" i="1" kern="0" dirty="0">
              <a:latin typeface="Times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5718" y="4810061"/>
            <a:ext cx="2451369" cy="16424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2E9F75-EE2F-4F1A-9EB5-77098EBD3B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7653" y="4773054"/>
            <a:ext cx="2039549" cy="16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0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5626F13-2221-491F-B7B7-624082EBF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6874" y="1504924"/>
            <a:ext cx="8568473" cy="609600"/>
          </a:xfrm>
        </p:spPr>
        <p:txBody>
          <a:bodyPr>
            <a:normAutofit/>
          </a:bodyPr>
          <a:lstStyle/>
          <a:p>
            <a:pPr algn="ctr"/>
            <a:r>
              <a:rPr lang="fr-FR" altLang="fr-FR" sz="2400" b="1" i="1" kern="0" dirty="0">
                <a:solidFill>
                  <a:srgbClr val="7B003B"/>
                </a:solidFill>
                <a:latin typeface="Times" panose="02020603050405020304" pitchFamily="18" charset="0"/>
              </a:rPr>
              <a:t>Contraintes et perspectives d’avenir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EFC3772-AC48-4B8C-ADD9-2282E84EA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226" y="2371442"/>
            <a:ext cx="10223770" cy="37548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87325" indent="-187325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18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Low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Renforcement du RSE : élargir la couverture et assurer une mise à jour régulière à travers des partenariats institutionnels durables.</a:t>
            </a:r>
          </a:p>
          <a:p>
            <a:pPr marL="285750" indent="-285750" algn="justLow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Mobilisation des sources administratives : exploiter les données comptables pour alimenter le système, alléger les enquêtes et couvrir les thématiques économiques émergentes.</a:t>
            </a:r>
          </a:p>
          <a:p>
            <a:pPr marL="285750" indent="-285750" algn="justLow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interinstitutionnelle : rationaliser les enquêtes pour réduire la charge sur les entreprises et améliorer la qualité des réponses.</a:t>
            </a:r>
          </a:p>
          <a:p>
            <a:pPr marL="285750" indent="-285750" algn="justLow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Valorisation du rôle des entreprises : renforcer la sensibilisation et la communication pour valoriser la statistique économique comme outil de pilotage interne. </a:t>
            </a:r>
          </a:p>
          <a:p>
            <a:pPr marL="285750" indent="-285750" algn="justLow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9933"/>
              </a:buClr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Promouvoir l’usage de l’Identifiant Commun de l’Entreprise (ICE) comme identifiant principal pour l’échange, l’intégration et la traçabilité des données entre les différentes institutions partenaires.</a:t>
            </a:r>
            <a:endParaRPr lang="fr-FR" alt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7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1C2E1C-DB47-A47E-46F0-FDD43155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257407"/>
            <a:ext cx="304800" cy="990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068B7A-7664-98CD-3F3E-00D80C1C4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463" y="5762702"/>
            <a:ext cx="457200" cy="863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F62EC1-C38A-AC9B-5AC1-D089460D6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58" y="257407"/>
            <a:ext cx="3778776" cy="990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6643BA-9675-2606-586C-67E5AC6479D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9000"/>
          </a:blip>
          <a:stretch>
            <a:fillRect/>
          </a:stretch>
        </p:blipFill>
        <p:spPr>
          <a:xfrm>
            <a:off x="6456557" y="-606502"/>
            <a:ext cx="6369204" cy="636920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5626F13-2221-491F-B7B7-624082EBF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2321" y="2672243"/>
            <a:ext cx="8568473" cy="1637110"/>
          </a:xfrm>
        </p:spPr>
        <p:txBody>
          <a:bodyPr>
            <a:noAutofit/>
          </a:bodyPr>
          <a:lstStyle/>
          <a:p>
            <a:pPr algn="ctr"/>
            <a:r>
              <a:rPr lang="fr-FR" altLang="fr-FR" sz="4800" b="1" i="1" kern="0" dirty="0">
                <a:solidFill>
                  <a:srgbClr val="7B003B"/>
                </a:solidFill>
                <a:latin typeface="Times" panose="02020603050405020304" pitchFamily="18" charset="0"/>
              </a:rPr>
              <a:t>Merci pour votre attention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07F79E1-922D-40C9-ADB5-975BBBA8ACF4}"/>
              </a:ext>
            </a:extLst>
          </p:cNvPr>
          <p:cNvSpPr txBox="1">
            <a:spLocks/>
          </p:cNvSpPr>
          <p:nvPr/>
        </p:nvSpPr>
        <p:spPr bwMode="auto">
          <a:xfrm>
            <a:off x="3793976" y="4536900"/>
            <a:ext cx="4604048" cy="114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7B003B"/>
                </a:solidFill>
                <a:latin typeface="Edwardian Script ITC" pitchFamily="66" charset="0"/>
              </a:defRPr>
            </a:lvl9pPr>
          </a:lstStyle>
          <a:p>
            <a:pPr>
              <a:defRPr/>
            </a:pPr>
            <a:r>
              <a:rPr lang="fr-FR" altLang="fr-FR" sz="2400" i="1" kern="0" dirty="0">
                <a:latin typeface="Times" panose="02020603050405020304" pitchFamily="18" charset="0"/>
              </a:rPr>
              <a:t>Mourad FEDDOULI</a:t>
            </a:r>
            <a:br>
              <a:rPr lang="fr-FR" altLang="fr-FR" sz="2400" i="1" kern="0" dirty="0">
                <a:latin typeface="Times" panose="02020603050405020304" pitchFamily="18" charset="0"/>
              </a:rPr>
            </a:br>
            <a:r>
              <a:rPr lang="fr-FR" altLang="fr-FR" sz="2400" i="1" kern="0" dirty="0">
                <a:latin typeface="Times" panose="02020603050405020304" pitchFamily="18" charset="0"/>
              </a:rPr>
              <a:t>m.feddouli@hcp.ma</a:t>
            </a:r>
          </a:p>
        </p:txBody>
      </p:sp>
    </p:spTree>
    <p:extLst>
      <p:ext uri="{BB962C8B-B14F-4D97-AF65-F5344CB8AC3E}">
        <p14:creationId xmlns:p14="http://schemas.microsoft.com/office/powerpoint/2010/main" val="28603413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809</Words>
  <Application>Microsoft Office PowerPoint</Application>
  <PresentationFormat>Grand écran</PresentationFormat>
  <Paragraphs>80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Wingdings</vt:lpstr>
      <vt:lpstr>Thème Office</vt:lpstr>
      <vt:lpstr>Présentation PowerPoint</vt:lpstr>
      <vt:lpstr>Contenu</vt:lpstr>
      <vt:lpstr> Répertoire Statistique des Entreprises (RSE) </vt:lpstr>
      <vt:lpstr>Présentation PowerPoint</vt:lpstr>
      <vt:lpstr>Présentation PowerPoint</vt:lpstr>
      <vt:lpstr>Présentation PowerPoint</vt:lpstr>
      <vt:lpstr>Présentation PowerPoint</vt:lpstr>
      <vt:lpstr>Contraintes et perspectives d’avenir 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Mourad Feddouli</cp:lastModifiedBy>
  <cp:revision>34</cp:revision>
  <cp:lastPrinted>2025-10-19T10:41:40Z</cp:lastPrinted>
  <dcterms:created xsi:type="dcterms:W3CDTF">2025-10-16T09:13:00Z</dcterms:created>
  <dcterms:modified xsi:type="dcterms:W3CDTF">2025-10-20T16:46:46Z</dcterms:modified>
</cp:coreProperties>
</file>